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82"/>
  </p:notesMasterIdLst>
  <p:sldIdLst>
    <p:sldId id="256" r:id="rId2"/>
    <p:sldId id="261" r:id="rId3"/>
    <p:sldId id="309" r:id="rId4"/>
    <p:sldId id="269" r:id="rId5"/>
    <p:sldId id="270" r:id="rId6"/>
    <p:sldId id="271" r:id="rId7"/>
    <p:sldId id="257" r:id="rId8"/>
    <p:sldId id="272" r:id="rId9"/>
    <p:sldId id="273" r:id="rId10"/>
    <p:sldId id="274" r:id="rId11"/>
    <p:sldId id="262" r:id="rId12"/>
    <p:sldId id="281" r:id="rId13"/>
    <p:sldId id="283" r:id="rId14"/>
    <p:sldId id="339" r:id="rId15"/>
    <p:sldId id="275" r:id="rId16"/>
    <p:sldId id="276" r:id="rId17"/>
    <p:sldId id="278" r:id="rId18"/>
    <p:sldId id="260" r:id="rId19"/>
    <p:sldId id="300" r:id="rId20"/>
    <p:sldId id="279" r:id="rId21"/>
    <p:sldId id="280" r:id="rId22"/>
    <p:sldId id="282" r:id="rId23"/>
    <p:sldId id="284" r:id="rId24"/>
    <p:sldId id="285" r:id="rId25"/>
    <p:sldId id="286" r:id="rId26"/>
    <p:sldId id="259" r:id="rId27"/>
    <p:sldId id="287" r:id="rId28"/>
    <p:sldId id="290" r:id="rId29"/>
    <p:sldId id="292" r:id="rId30"/>
    <p:sldId id="293" r:id="rId31"/>
    <p:sldId id="291" r:id="rId32"/>
    <p:sldId id="294" r:id="rId33"/>
    <p:sldId id="295" r:id="rId34"/>
    <p:sldId id="296" r:id="rId35"/>
    <p:sldId id="297" r:id="rId36"/>
    <p:sldId id="299" r:id="rId37"/>
    <p:sldId id="264" r:id="rId38"/>
    <p:sldId id="268" r:id="rId39"/>
    <p:sldId id="265" r:id="rId40"/>
    <p:sldId id="263" r:id="rId41"/>
    <p:sldId id="266" r:id="rId42"/>
    <p:sldId id="267" r:id="rId43"/>
    <p:sldId id="288" r:id="rId44"/>
    <p:sldId id="258" r:id="rId45"/>
    <p:sldId id="289" r:id="rId46"/>
    <p:sldId id="301" r:id="rId47"/>
    <p:sldId id="304" r:id="rId48"/>
    <p:sldId id="302" r:id="rId49"/>
    <p:sldId id="305" r:id="rId50"/>
    <p:sldId id="308" r:id="rId51"/>
    <p:sldId id="310" r:id="rId52"/>
    <p:sldId id="311" r:id="rId53"/>
    <p:sldId id="312" r:id="rId54"/>
    <p:sldId id="313" r:id="rId55"/>
    <p:sldId id="314" r:id="rId56"/>
    <p:sldId id="315" r:id="rId57"/>
    <p:sldId id="316" r:id="rId58"/>
    <p:sldId id="317" r:id="rId59"/>
    <p:sldId id="318" r:id="rId60"/>
    <p:sldId id="319" r:id="rId61"/>
    <p:sldId id="320" r:id="rId62"/>
    <p:sldId id="321" r:id="rId63"/>
    <p:sldId id="322" r:id="rId64"/>
    <p:sldId id="323" r:id="rId65"/>
    <p:sldId id="324" r:id="rId66"/>
    <p:sldId id="337" r:id="rId67"/>
    <p:sldId id="338" r:id="rId68"/>
    <p:sldId id="326" r:id="rId69"/>
    <p:sldId id="327" r:id="rId70"/>
    <p:sldId id="328" r:id="rId71"/>
    <p:sldId id="329" r:id="rId72"/>
    <p:sldId id="330" r:id="rId73"/>
    <p:sldId id="331" r:id="rId74"/>
    <p:sldId id="332" r:id="rId75"/>
    <p:sldId id="333" r:id="rId76"/>
    <p:sldId id="306" r:id="rId77"/>
    <p:sldId id="307" r:id="rId78"/>
    <p:sldId id="334" r:id="rId79"/>
    <p:sldId id="336" r:id="rId80"/>
    <p:sldId id="335" r:id="rId8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29" autoAdjust="0"/>
    <p:restoredTop sz="94660"/>
  </p:normalViewPr>
  <p:slideViewPr>
    <p:cSldViewPr snapToGrid="0">
      <p:cViewPr varScale="1">
        <p:scale>
          <a:sx n="82" d="100"/>
          <a:sy n="82" d="100"/>
        </p:scale>
        <p:origin x="73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image" Target="../media/image9.jpg"/></Relationships>
</file>

<file path=ppt/diagrams/_rels/drawing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image" Target="../media/image9.jpg"/></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A27BD5-0683-4903-BCC4-04F29C0451AE}" type="doc">
      <dgm:prSet loTypeId="urn:microsoft.com/office/officeart/2005/8/layout/chevronAccent+Icon" loCatId="process" qsTypeId="urn:microsoft.com/office/officeart/2005/8/quickstyle/simple1" qsCatId="simple" csTypeId="urn:microsoft.com/office/officeart/2005/8/colors/accent5_2" csCatId="accent5" phldr="1"/>
      <dgm:spPr/>
    </dgm:pt>
    <dgm:pt modelId="{7FFF8DB6-4D13-4A06-BA5E-DBA635DA0EE4}">
      <dgm:prSet phldrT="[Text]"/>
      <dgm:spPr/>
      <dgm:t>
        <a:bodyPr/>
        <a:lstStyle/>
        <a:p>
          <a:r>
            <a:rPr lang="en-US" dirty="0"/>
            <a:t>Get Data</a:t>
          </a:r>
        </a:p>
      </dgm:t>
    </dgm:pt>
    <dgm:pt modelId="{38C1197F-26E2-4C72-BDE9-5557E88B4C4C}" type="parTrans" cxnId="{19FD77BE-21EC-40F0-A621-E371A0621DAF}">
      <dgm:prSet/>
      <dgm:spPr/>
      <dgm:t>
        <a:bodyPr/>
        <a:lstStyle/>
        <a:p>
          <a:endParaRPr lang="en-US"/>
        </a:p>
      </dgm:t>
    </dgm:pt>
    <dgm:pt modelId="{13625669-83A5-4DD3-B5A5-F6DB40008184}" type="sibTrans" cxnId="{19FD77BE-21EC-40F0-A621-E371A0621DAF}">
      <dgm:prSet/>
      <dgm:spPr/>
      <dgm:t>
        <a:bodyPr/>
        <a:lstStyle/>
        <a:p>
          <a:endParaRPr lang="en-US"/>
        </a:p>
      </dgm:t>
    </dgm:pt>
    <dgm:pt modelId="{48215859-060C-4205-B4D5-E76AA4F71460}">
      <dgm:prSet phldrT="[Text]"/>
      <dgm:spPr/>
      <dgm:t>
        <a:bodyPr/>
        <a:lstStyle/>
        <a:p>
          <a:r>
            <a:rPr lang="en-US" dirty="0"/>
            <a:t>Learn</a:t>
          </a:r>
        </a:p>
      </dgm:t>
    </dgm:pt>
    <dgm:pt modelId="{E1AF2F90-C096-4E0F-8E3A-DF1D1964FC46}" type="parTrans" cxnId="{9640AC30-E3D4-4C57-8FE9-D9040E667577}">
      <dgm:prSet/>
      <dgm:spPr/>
      <dgm:t>
        <a:bodyPr/>
        <a:lstStyle/>
        <a:p>
          <a:endParaRPr lang="en-US"/>
        </a:p>
      </dgm:t>
    </dgm:pt>
    <dgm:pt modelId="{3716D9F5-AE4D-446F-A763-C1E1F8178B2E}" type="sibTrans" cxnId="{9640AC30-E3D4-4C57-8FE9-D9040E667577}">
      <dgm:prSet/>
      <dgm:spPr/>
      <dgm:t>
        <a:bodyPr/>
        <a:lstStyle/>
        <a:p>
          <a:endParaRPr lang="en-US"/>
        </a:p>
      </dgm:t>
    </dgm:pt>
    <dgm:pt modelId="{0EFF5A11-86D0-420D-99BF-9CC2CCE798AA}">
      <dgm:prSet phldrT="[Text]"/>
      <dgm:spPr/>
      <dgm:t>
        <a:bodyPr/>
        <a:lstStyle/>
        <a:p>
          <a:r>
            <a:rPr lang="en-US" dirty="0"/>
            <a:t>Apply Knowledge</a:t>
          </a:r>
        </a:p>
      </dgm:t>
    </dgm:pt>
    <dgm:pt modelId="{D71D9EC1-B190-4F79-ADEC-F65B6D4124D2}" type="parTrans" cxnId="{6584DBEA-76B7-44B1-8749-312B0316877B}">
      <dgm:prSet/>
      <dgm:spPr/>
      <dgm:t>
        <a:bodyPr/>
        <a:lstStyle/>
        <a:p>
          <a:endParaRPr lang="en-US"/>
        </a:p>
      </dgm:t>
    </dgm:pt>
    <dgm:pt modelId="{9874CE7B-7C2D-4255-A7A4-D045CE217D65}" type="sibTrans" cxnId="{6584DBEA-76B7-44B1-8749-312B0316877B}">
      <dgm:prSet/>
      <dgm:spPr/>
      <dgm:t>
        <a:bodyPr/>
        <a:lstStyle/>
        <a:p>
          <a:endParaRPr lang="en-US"/>
        </a:p>
      </dgm:t>
    </dgm:pt>
    <dgm:pt modelId="{C3F7482F-A3C3-4506-9EF0-0688B65269F5}" type="pres">
      <dgm:prSet presAssocID="{48A27BD5-0683-4903-BCC4-04F29C0451AE}" presName="Name0" presStyleCnt="0">
        <dgm:presLayoutVars>
          <dgm:dir/>
          <dgm:resizeHandles val="exact"/>
        </dgm:presLayoutVars>
      </dgm:prSet>
      <dgm:spPr/>
    </dgm:pt>
    <dgm:pt modelId="{DC8B212D-24EA-4363-A28D-68D232C9CE4A}" type="pres">
      <dgm:prSet presAssocID="{7FFF8DB6-4D13-4A06-BA5E-DBA635DA0EE4}" presName="composite" presStyleCnt="0"/>
      <dgm:spPr/>
    </dgm:pt>
    <dgm:pt modelId="{2FAA39BD-39A6-41BE-A36D-20FC1C283B6D}" type="pres">
      <dgm:prSet presAssocID="{7FFF8DB6-4D13-4A06-BA5E-DBA635DA0EE4}" presName="bgChev" presStyleLbl="node1" presStyleIdx="0" presStyleCnt="3"/>
      <dgm:spPr/>
    </dgm:pt>
    <dgm:pt modelId="{D9EFECD8-29FC-45F8-B613-C04762ABEFF9}" type="pres">
      <dgm:prSet presAssocID="{7FFF8DB6-4D13-4A06-BA5E-DBA635DA0EE4}" presName="txNode" presStyleLbl="fgAcc1" presStyleIdx="0" presStyleCnt="3">
        <dgm:presLayoutVars>
          <dgm:bulletEnabled val="1"/>
        </dgm:presLayoutVars>
      </dgm:prSet>
      <dgm:spPr/>
    </dgm:pt>
    <dgm:pt modelId="{9AA60E5F-3DDB-4BE5-89BE-B80D239A8AAF}" type="pres">
      <dgm:prSet presAssocID="{13625669-83A5-4DD3-B5A5-F6DB40008184}" presName="compositeSpace" presStyleCnt="0"/>
      <dgm:spPr/>
    </dgm:pt>
    <dgm:pt modelId="{F9CA7599-2DE5-4BAB-BA96-3CD2926EA2A8}" type="pres">
      <dgm:prSet presAssocID="{48215859-060C-4205-B4D5-E76AA4F71460}" presName="composite" presStyleCnt="0"/>
      <dgm:spPr/>
    </dgm:pt>
    <dgm:pt modelId="{97FC0C89-0F66-44C5-985E-E51430901DB9}" type="pres">
      <dgm:prSet presAssocID="{48215859-060C-4205-B4D5-E76AA4F71460}" presName="bgChev" presStyleLbl="node1" presStyleIdx="1" presStyleCnt="3"/>
      <dgm:spPr/>
    </dgm:pt>
    <dgm:pt modelId="{5CB0C7C0-B17B-4351-A57B-2E76E54759B9}" type="pres">
      <dgm:prSet presAssocID="{48215859-060C-4205-B4D5-E76AA4F71460}" presName="txNode" presStyleLbl="fgAcc1" presStyleIdx="1" presStyleCnt="3">
        <dgm:presLayoutVars>
          <dgm:bulletEnabled val="1"/>
        </dgm:presLayoutVars>
      </dgm:prSet>
      <dgm:spPr/>
    </dgm:pt>
    <dgm:pt modelId="{F4463091-5956-4A9C-9E1A-AD99AD053ECD}" type="pres">
      <dgm:prSet presAssocID="{3716D9F5-AE4D-446F-A763-C1E1F8178B2E}" presName="compositeSpace" presStyleCnt="0"/>
      <dgm:spPr/>
    </dgm:pt>
    <dgm:pt modelId="{03550241-61D5-4564-9A35-BF1AA3541C12}" type="pres">
      <dgm:prSet presAssocID="{0EFF5A11-86D0-420D-99BF-9CC2CCE798AA}" presName="composite" presStyleCnt="0"/>
      <dgm:spPr/>
    </dgm:pt>
    <dgm:pt modelId="{04208714-E4CE-4656-BE12-9DB9ECFB8589}" type="pres">
      <dgm:prSet presAssocID="{0EFF5A11-86D0-420D-99BF-9CC2CCE798AA}" presName="bgChev" presStyleLbl="node1" presStyleIdx="2" presStyleCnt="3"/>
      <dgm:spPr/>
    </dgm:pt>
    <dgm:pt modelId="{535149FD-AFFD-470C-BA43-853A5F97A3EB}" type="pres">
      <dgm:prSet presAssocID="{0EFF5A11-86D0-420D-99BF-9CC2CCE798AA}" presName="txNode" presStyleLbl="fgAcc1" presStyleIdx="2" presStyleCnt="3">
        <dgm:presLayoutVars>
          <dgm:bulletEnabled val="1"/>
        </dgm:presLayoutVars>
      </dgm:prSet>
      <dgm:spPr/>
    </dgm:pt>
  </dgm:ptLst>
  <dgm:cxnLst>
    <dgm:cxn modelId="{9640AC30-E3D4-4C57-8FE9-D9040E667577}" srcId="{48A27BD5-0683-4903-BCC4-04F29C0451AE}" destId="{48215859-060C-4205-B4D5-E76AA4F71460}" srcOrd="1" destOrd="0" parTransId="{E1AF2F90-C096-4E0F-8E3A-DF1D1964FC46}" sibTransId="{3716D9F5-AE4D-446F-A763-C1E1F8178B2E}"/>
    <dgm:cxn modelId="{6584DBEA-76B7-44B1-8749-312B0316877B}" srcId="{48A27BD5-0683-4903-BCC4-04F29C0451AE}" destId="{0EFF5A11-86D0-420D-99BF-9CC2CCE798AA}" srcOrd="2" destOrd="0" parTransId="{D71D9EC1-B190-4F79-ADEC-F65B6D4124D2}" sibTransId="{9874CE7B-7C2D-4255-A7A4-D045CE217D65}"/>
    <dgm:cxn modelId="{19FD77BE-21EC-40F0-A621-E371A0621DAF}" srcId="{48A27BD5-0683-4903-BCC4-04F29C0451AE}" destId="{7FFF8DB6-4D13-4A06-BA5E-DBA635DA0EE4}" srcOrd="0" destOrd="0" parTransId="{38C1197F-26E2-4C72-BDE9-5557E88B4C4C}" sibTransId="{13625669-83A5-4DD3-B5A5-F6DB40008184}"/>
    <dgm:cxn modelId="{9C328667-1D09-4CA1-B28B-FB5A8645B6DE}" type="presOf" srcId="{48A27BD5-0683-4903-BCC4-04F29C0451AE}" destId="{C3F7482F-A3C3-4506-9EF0-0688B65269F5}" srcOrd="0" destOrd="0" presId="urn:microsoft.com/office/officeart/2005/8/layout/chevronAccent+Icon"/>
    <dgm:cxn modelId="{73A842F3-FC9C-496A-AEFA-21E5C160493C}" type="presOf" srcId="{48215859-060C-4205-B4D5-E76AA4F71460}" destId="{5CB0C7C0-B17B-4351-A57B-2E76E54759B9}" srcOrd="0" destOrd="0" presId="urn:microsoft.com/office/officeart/2005/8/layout/chevronAccent+Icon"/>
    <dgm:cxn modelId="{388535BA-2241-4E3C-88E5-209C7A1C7E30}" type="presOf" srcId="{0EFF5A11-86D0-420D-99BF-9CC2CCE798AA}" destId="{535149FD-AFFD-470C-BA43-853A5F97A3EB}" srcOrd="0" destOrd="0" presId="urn:microsoft.com/office/officeart/2005/8/layout/chevronAccent+Icon"/>
    <dgm:cxn modelId="{1F926575-D8F7-42CD-A722-148404BE7F80}" type="presOf" srcId="{7FFF8DB6-4D13-4A06-BA5E-DBA635DA0EE4}" destId="{D9EFECD8-29FC-45F8-B613-C04762ABEFF9}" srcOrd="0" destOrd="0" presId="urn:microsoft.com/office/officeart/2005/8/layout/chevronAccent+Icon"/>
    <dgm:cxn modelId="{EE6E9BD0-55D4-4E4B-8222-AC7D87828923}" type="presParOf" srcId="{C3F7482F-A3C3-4506-9EF0-0688B65269F5}" destId="{DC8B212D-24EA-4363-A28D-68D232C9CE4A}" srcOrd="0" destOrd="0" presId="urn:microsoft.com/office/officeart/2005/8/layout/chevronAccent+Icon"/>
    <dgm:cxn modelId="{1E262739-1616-41D0-B996-16BB0A523BC0}" type="presParOf" srcId="{DC8B212D-24EA-4363-A28D-68D232C9CE4A}" destId="{2FAA39BD-39A6-41BE-A36D-20FC1C283B6D}" srcOrd="0" destOrd="0" presId="urn:microsoft.com/office/officeart/2005/8/layout/chevronAccent+Icon"/>
    <dgm:cxn modelId="{CF0B54FD-4740-4F15-A14E-7265D2AFA6F5}" type="presParOf" srcId="{DC8B212D-24EA-4363-A28D-68D232C9CE4A}" destId="{D9EFECD8-29FC-45F8-B613-C04762ABEFF9}" srcOrd="1" destOrd="0" presId="urn:microsoft.com/office/officeart/2005/8/layout/chevronAccent+Icon"/>
    <dgm:cxn modelId="{8565A5A9-1812-49AA-8960-8202ECBE88D9}" type="presParOf" srcId="{C3F7482F-A3C3-4506-9EF0-0688B65269F5}" destId="{9AA60E5F-3DDB-4BE5-89BE-B80D239A8AAF}" srcOrd="1" destOrd="0" presId="urn:microsoft.com/office/officeart/2005/8/layout/chevronAccent+Icon"/>
    <dgm:cxn modelId="{E5281CBF-0572-4A28-A0D6-56A686C320B5}" type="presParOf" srcId="{C3F7482F-A3C3-4506-9EF0-0688B65269F5}" destId="{F9CA7599-2DE5-4BAB-BA96-3CD2926EA2A8}" srcOrd="2" destOrd="0" presId="urn:microsoft.com/office/officeart/2005/8/layout/chevronAccent+Icon"/>
    <dgm:cxn modelId="{82D7BD22-B439-4709-A897-99293B1F0C31}" type="presParOf" srcId="{F9CA7599-2DE5-4BAB-BA96-3CD2926EA2A8}" destId="{97FC0C89-0F66-44C5-985E-E51430901DB9}" srcOrd="0" destOrd="0" presId="urn:microsoft.com/office/officeart/2005/8/layout/chevronAccent+Icon"/>
    <dgm:cxn modelId="{FA019F19-33BA-4091-A481-F1423C48D9DA}" type="presParOf" srcId="{F9CA7599-2DE5-4BAB-BA96-3CD2926EA2A8}" destId="{5CB0C7C0-B17B-4351-A57B-2E76E54759B9}" srcOrd="1" destOrd="0" presId="urn:microsoft.com/office/officeart/2005/8/layout/chevronAccent+Icon"/>
    <dgm:cxn modelId="{3F15A145-8664-4F15-A1C6-4E5137B71617}" type="presParOf" srcId="{C3F7482F-A3C3-4506-9EF0-0688B65269F5}" destId="{F4463091-5956-4A9C-9E1A-AD99AD053ECD}" srcOrd="3" destOrd="0" presId="urn:microsoft.com/office/officeart/2005/8/layout/chevronAccent+Icon"/>
    <dgm:cxn modelId="{72EAA81D-07C2-411D-9661-5F86F3C9C1E5}" type="presParOf" srcId="{C3F7482F-A3C3-4506-9EF0-0688B65269F5}" destId="{03550241-61D5-4564-9A35-BF1AA3541C12}" srcOrd="4" destOrd="0" presId="urn:microsoft.com/office/officeart/2005/8/layout/chevronAccent+Icon"/>
    <dgm:cxn modelId="{BED35091-079C-44C1-9489-6A82480F0FD9}" type="presParOf" srcId="{03550241-61D5-4564-9A35-BF1AA3541C12}" destId="{04208714-E4CE-4656-BE12-9DB9ECFB8589}" srcOrd="0" destOrd="0" presId="urn:microsoft.com/office/officeart/2005/8/layout/chevronAccent+Icon"/>
    <dgm:cxn modelId="{D4614AC4-B39F-41AA-9817-D5B35C04E379}" type="presParOf" srcId="{03550241-61D5-4564-9A35-BF1AA3541C12}" destId="{535149FD-AFFD-470C-BA43-853A5F97A3EB}" srcOrd="1" destOrd="0" presId="urn:microsoft.com/office/officeart/2005/8/layout/chevronAccen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35E23E-45C1-4BAB-84D0-DB7688AC7CA5}"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E03FD750-76DE-472B-856B-E0B35859A30E}">
      <dgm:prSet phldrT="[Text]"/>
      <dgm:spPr/>
      <dgm:t>
        <a:bodyPr/>
        <a:lstStyle/>
        <a:p>
          <a:r>
            <a:rPr lang="en-IN" dirty="0"/>
            <a:t>Machine learning</a:t>
          </a:r>
          <a:endParaRPr lang="en-US" dirty="0"/>
        </a:p>
      </dgm:t>
    </dgm:pt>
    <dgm:pt modelId="{811C43CC-E87F-43A5-AF49-1A63E1CBCC79}" type="parTrans" cxnId="{2C104E0A-E7F4-4C65-BD79-81F615CEDB53}">
      <dgm:prSet/>
      <dgm:spPr/>
      <dgm:t>
        <a:bodyPr/>
        <a:lstStyle/>
        <a:p>
          <a:endParaRPr lang="en-US"/>
        </a:p>
      </dgm:t>
    </dgm:pt>
    <dgm:pt modelId="{25EB417E-6414-4ED6-B3D7-E50C88608FC5}" type="sibTrans" cxnId="{2C104E0A-E7F4-4C65-BD79-81F615CEDB53}">
      <dgm:prSet/>
      <dgm:spPr/>
      <dgm:t>
        <a:bodyPr/>
        <a:lstStyle/>
        <a:p>
          <a:endParaRPr lang="en-US"/>
        </a:p>
      </dgm:t>
    </dgm:pt>
    <dgm:pt modelId="{562DE276-92EA-416C-A17C-276B33C56569}">
      <dgm:prSet phldrT="[Text]"/>
      <dgm:spPr/>
      <dgm:t>
        <a:bodyPr/>
        <a:lstStyle/>
        <a:p>
          <a:r>
            <a:rPr lang="en-US" dirty="0"/>
            <a:t>Supervised</a:t>
          </a:r>
        </a:p>
      </dgm:t>
    </dgm:pt>
    <dgm:pt modelId="{2C09FE2C-9EAE-492C-B00E-60F34E107FFF}" type="parTrans" cxnId="{CDBFE512-5E44-42BD-9046-955FA18DCDB2}">
      <dgm:prSet/>
      <dgm:spPr/>
      <dgm:t>
        <a:bodyPr/>
        <a:lstStyle/>
        <a:p>
          <a:endParaRPr lang="en-US"/>
        </a:p>
      </dgm:t>
    </dgm:pt>
    <dgm:pt modelId="{821D8CA6-CD0F-45ED-8C8F-02ABEB21FF0B}" type="sibTrans" cxnId="{CDBFE512-5E44-42BD-9046-955FA18DCDB2}">
      <dgm:prSet/>
      <dgm:spPr/>
      <dgm:t>
        <a:bodyPr/>
        <a:lstStyle/>
        <a:p>
          <a:endParaRPr lang="en-US"/>
        </a:p>
      </dgm:t>
    </dgm:pt>
    <dgm:pt modelId="{B794359B-F0D2-44CB-97EA-A891B424C225}">
      <dgm:prSet phldrT="[Text]"/>
      <dgm:spPr/>
      <dgm:t>
        <a:bodyPr/>
        <a:lstStyle/>
        <a:p>
          <a:r>
            <a:rPr lang="en-US" dirty="0"/>
            <a:t>Unsupervised</a:t>
          </a:r>
        </a:p>
      </dgm:t>
    </dgm:pt>
    <dgm:pt modelId="{FDBB4DA1-77E8-41C5-BB6F-BBB5CB6068FC}" type="parTrans" cxnId="{76EEAEEC-5AFE-4536-819F-F619C037EC80}">
      <dgm:prSet/>
      <dgm:spPr/>
      <dgm:t>
        <a:bodyPr/>
        <a:lstStyle/>
        <a:p>
          <a:endParaRPr lang="en-US"/>
        </a:p>
      </dgm:t>
    </dgm:pt>
    <dgm:pt modelId="{0B6B3355-8EFA-40FC-853C-4AF5BF303075}" type="sibTrans" cxnId="{76EEAEEC-5AFE-4536-819F-F619C037EC80}">
      <dgm:prSet/>
      <dgm:spPr/>
      <dgm:t>
        <a:bodyPr/>
        <a:lstStyle/>
        <a:p>
          <a:endParaRPr lang="en-US"/>
        </a:p>
      </dgm:t>
    </dgm:pt>
    <dgm:pt modelId="{C42A3887-456F-4C21-BD82-F284872D3A31}" type="pres">
      <dgm:prSet presAssocID="{7435E23E-45C1-4BAB-84D0-DB7688AC7CA5}" presName="hierChild1" presStyleCnt="0">
        <dgm:presLayoutVars>
          <dgm:chPref val="1"/>
          <dgm:dir/>
          <dgm:animOne val="branch"/>
          <dgm:animLvl val="lvl"/>
          <dgm:resizeHandles/>
        </dgm:presLayoutVars>
      </dgm:prSet>
      <dgm:spPr/>
    </dgm:pt>
    <dgm:pt modelId="{2C1324B2-7A41-4A33-8293-A4726BDEE1A7}" type="pres">
      <dgm:prSet presAssocID="{E03FD750-76DE-472B-856B-E0B35859A30E}" presName="hierRoot1" presStyleCnt="0"/>
      <dgm:spPr/>
    </dgm:pt>
    <dgm:pt modelId="{A6970335-DA53-463F-98C4-18E7E43E2291}" type="pres">
      <dgm:prSet presAssocID="{E03FD750-76DE-472B-856B-E0B35859A30E}" presName="composite" presStyleCnt="0"/>
      <dgm:spPr/>
    </dgm:pt>
    <dgm:pt modelId="{CBD27CD8-D097-4C99-907E-CC302F774A0B}" type="pres">
      <dgm:prSet presAssocID="{E03FD750-76DE-472B-856B-E0B35859A30E}" presName="image" presStyleLbl="node0" presStyleIdx="0" presStyleCnt="1" custLinFactNeighborX="20354" custLinFactNeighborY="-1404"/>
      <dgm:spPr>
        <a:blipFill>
          <a:blip xmlns:r="http://schemas.openxmlformats.org/officeDocument/2006/relationships" r:embed="rId1">
            <a:extLst>
              <a:ext uri="{28A0092B-C50C-407E-A947-70E740481C1C}">
                <a14:useLocalDpi xmlns:a14="http://schemas.microsoft.com/office/drawing/2010/main" val="0"/>
              </a:ext>
            </a:extLst>
          </a:blip>
          <a:srcRect/>
          <a:stretch>
            <a:fillRect l="-13000" r="-13000"/>
          </a:stretch>
        </a:blipFill>
      </dgm:spPr>
    </dgm:pt>
    <dgm:pt modelId="{378E007E-7524-489A-A787-72052BF618D0}" type="pres">
      <dgm:prSet presAssocID="{E03FD750-76DE-472B-856B-E0B35859A30E}" presName="text" presStyleLbl="revTx" presStyleIdx="0" presStyleCnt="3" custLinFactNeighborX="20588" custLinFactNeighborY="1404">
        <dgm:presLayoutVars>
          <dgm:chPref val="3"/>
        </dgm:presLayoutVars>
      </dgm:prSet>
      <dgm:spPr/>
    </dgm:pt>
    <dgm:pt modelId="{83F4AF52-7406-4A2A-9C69-13D5BEE28DBC}" type="pres">
      <dgm:prSet presAssocID="{E03FD750-76DE-472B-856B-E0B35859A30E}" presName="hierChild2" presStyleCnt="0"/>
      <dgm:spPr/>
    </dgm:pt>
    <dgm:pt modelId="{3F4B864D-DB12-4147-B0DF-73CF3D6817D4}" type="pres">
      <dgm:prSet presAssocID="{2C09FE2C-9EAE-492C-B00E-60F34E107FFF}" presName="Name10" presStyleLbl="parChTrans1D2" presStyleIdx="0" presStyleCnt="2"/>
      <dgm:spPr/>
    </dgm:pt>
    <dgm:pt modelId="{2CEAFC90-C1ED-4ACB-B432-3B24BD7467B2}" type="pres">
      <dgm:prSet presAssocID="{562DE276-92EA-416C-A17C-276B33C56569}" presName="hierRoot2" presStyleCnt="0"/>
      <dgm:spPr/>
    </dgm:pt>
    <dgm:pt modelId="{8A6CFC23-F60D-452D-AED4-00AB7096CB02}" type="pres">
      <dgm:prSet presAssocID="{562DE276-92EA-416C-A17C-276B33C56569}" presName="composite2" presStyleCnt="0"/>
      <dgm:spPr/>
    </dgm:pt>
    <dgm:pt modelId="{2223BDBA-1695-4E4E-B643-46B9827826DE}" type="pres">
      <dgm:prSet presAssocID="{562DE276-92EA-416C-A17C-276B33C56569}" presName="image2" presStyleLbl="node2" presStyleIdx="0"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20C92D67-DBCA-4743-8439-2E5FAAEB3E87}" type="pres">
      <dgm:prSet presAssocID="{562DE276-92EA-416C-A17C-276B33C56569}" presName="text2" presStyleLbl="revTx" presStyleIdx="1" presStyleCnt="3">
        <dgm:presLayoutVars>
          <dgm:chPref val="3"/>
        </dgm:presLayoutVars>
      </dgm:prSet>
      <dgm:spPr/>
    </dgm:pt>
    <dgm:pt modelId="{EE2E8CFD-1AC5-4564-8E6F-36257C95D8BA}" type="pres">
      <dgm:prSet presAssocID="{562DE276-92EA-416C-A17C-276B33C56569}" presName="hierChild3" presStyleCnt="0"/>
      <dgm:spPr/>
    </dgm:pt>
    <dgm:pt modelId="{3A1C7F16-66DC-4629-85C7-37BB088AF918}" type="pres">
      <dgm:prSet presAssocID="{FDBB4DA1-77E8-41C5-BB6F-BBB5CB6068FC}" presName="Name10" presStyleLbl="parChTrans1D2" presStyleIdx="1" presStyleCnt="2"/>
      <dgm:spPr/>
    </dgm:pt>
    <dgm:pt modelId="{FCD5F9C5-9112-4BEF-8DA0-81186903A4AB}" type="pres">
      <dgm:prSet presAssocID="{B794359B-F0D2-44CB-97EA-A891B424C225}" presName="hierRoot2" presStyleCnt="0"/>
      <dgm:spPr/>
    </dgm:pt>
    <dgm:pt modelId="{4C49E9F1-E111-4D5B-9D52-9B79171FCF47}" type="pres">
      <dgm:prSet presAssocID="{B794359B-F0D2-44CB-97EA-A891B424C225}" presName="composite2" presStyleCnt="0"/>
      <dgm:spPr/>
    </dgm:pt>
    <dgm:pt modelId="{922811CD-E437-421E-999A-93CA8BBB2B30}" type="pres">
      <dgm:prSet presAssocID="{B794359B-F0D2-44CB-97EA-A891B424C225}" presName="image2" presStyleLbl="node2" presStyleIdx="1" presStyleCnt="2"/>
      <dgm:spPr>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dgm:spPr>
    </dgm:pt>
    <dgm:pt modelId="{C86EF49F-0821-4B35-9D50-C97B952F92E8}" type="pres">
      <dgm:prSet presAssocID="{B794359B-F0D2-44CB-97EA-A891B424C225}" presName="text2" presStyleLbl="revTx" presStyleIdx="2" presStyleCnt="3">
        <dgm:presLayoutVars>
          <dgm:chPref val="3"/>
        </dgm:presLayoutVars>
      </dgm:prSet>
      <dgm:spPr/>
    </dgm:pt>
    <dgm:pt modelId="{7AF7A62B-D09C-4A7D-9609-59031D075C74}" type="pres">
      <dgm:prSet presAssocID="{B794359B-F0D2-44CB-97EA-A891B424C225}" presName="hierChild3" presStyleCnt="0"/>
      <dgm:spPr/>
    </dgm:pt>
  </dgm:ptLst>
  <dgm:cxnLst>
    <dgm:cxn modelId="{D2FE75D7-F7F8-4B2D-85A1-F5777D3674C0}" type="presOf" srcId="{562DE276-92EA-416C-A17C-276B33C56569}" destId="{20C92D67-DBCA-4743-8439-2E5FAAEB3E87}" srcOrd="0" destOrd="0" presId="urn:microsoft.com/office/officeart/2009/layout/CirclePictureHierarchy"/>
    <dgm:cxn modelId="{2C104E0A-E7F4-4C65-BD79-81F615CEDB53}" srcId="{7435E23E-45C1-4BAB-84D0-DB7688AC7CA5}" destId="{E03FD750-76DE-472B-856B-E0B35859A30E}" srcOrd="0" destOrd="0" parTransId="{811C43CC-E87F-43A5-AF49-1A63E1CBCC79}" sibTransId="{25EB417E-6414-4ED6-B3D7-E50C88608FC5}"/>
    <dgm:cxn modelId="{4732BDDB-16DA-46B4-BD38-BE5E9060939C}" type="presOf" srcId="{2C09FE2C-9EAE-492C-B00E-60F34E107FFF}" destId="{3F4B864D-DB12-4147-B0DF-73CF3D6817D4}" srcOrd="0" destOrd="0" presId="urn:microsoft.com/office/officeart/2009/layout/CirclePictureHierarchy"/>
    <dgm:cxn modelId="{CDBFE512-5E44-42BD-9046-955FA18DCDB2}" srcId="{E03FD750-76DE-472B-856B-E0B35859A30E}" destId="{562DE276-92EA-416C-A17C-276B33C56569}" srcOrd="0" destOrd="0" parTransId="{2C09FE2C-9EAE-492C-B00E-60F34E107FFF}" sibTransId="{821D8CA6-CD0F-45ED-8C8F-02ABEB21FF0B}"/>
    <dgm:cxn modelId="{AB05D899-9E2F-47FD-9BA4-406FB8AD10CF}" type="presOf" srcId="{E03FD750-76DE-472B-856B-E0B35859A30E}" destId="{378E007E-7524-489A-A787-72052BF618D0}" srcOrd="0" destOrd="0" presId="urn:microsoft.com/office/officeart/2009/layout/CirclePictureHierarchy"/>
    <dgm:cxn modelId="{6B2AE0B2-D279-4F92-9E4D-8335C1E4AEE7}" type="presOf" srcId="{FDBB4DA1-77E8-41C5-BB6F-BBB5CB6068FC}" destId="{3A1C7F16-66DC-4629-85C7-37BB088AF918}" srcOrd="0" destOrd="0" presId="urn:microsoft.com/office/officeart/2009/layout/CirclePictureHierarchy"/>
    <dgm:cxn modelId="{76EEAEEC-5AFE-4536-819F-F619C037EC80}" srcId="{E03FD750-76DE-472B-856B-E0B35859A30E}" destId="{B794359B-F0D2-44CB-97EA-A891B424C225}" srcOrd="1" destOrd="0" parTransId="{FDBB4DA1-77E8-41C5-BB6F-BBB5CB6068FC}" sibTransId="{0B6B3355-8EFA-40FC-853C-4AF5BF303075}"/>
    <dgm:cxn modelId="{F82C3E82-E1D6-4719-ACF8-2F2995CA68C6}" type="presOf" srcId="{7435E23E-45C1-4BAB-84D0-DB7688AC7CA5}" destId="{C42A3887-456F-4C21-BD82-F284872D3A31}" srcOrd="0" destOrd="0" presId="urn:microsoft.com/office/officeart/2009/layout/CirclePictureHierarchy"/>
    <dgm:cxn modelId="{3EB5985F-811A-4387-9EBB-08F658722432}" type="presOf" srcId="{B794359B-F0D2-44CB-97EA-A891B424C225}" destId="{C86EF49F-0821-4B35-9D50-C97B952F92E8}" srcOrd="0" destOrd="0" presId="urn:microsoft.com/office/officeart/2009/layout/CirclePictureHierarchy"/>
    <dgm:cxn modelId="{71961212-3D60-4FE8-8673-153420B65BA1}" type="presParOf" srcId="{C42A3887-456F-4C21-BD82-F284872D3A31}" destId="{2C1324B2-7A41-4A33-8293-A4726BDEE1A7}" srcOrd="0" destOrd="0" presId="urn:microsoft.com/office/officeart/2009/layout/CirclePictureHierarchy"/>
    <dgm:cxn modelId="{D5AB6261-EBEE-4AD1-BB33-D1A9F2C54210}" type="presParOf" srcId="{2C1324B2-7A41-4A33-8293-A4726BDEE1A7}" destId="{A6970335-DA53-463F-98C4-18E7E43E2291}" srcOrd="0" destOrd="0" presId="urn:microsoft.com/office/officeart/2009/layout/CirclePictureHierarchy"/>
    <dgm:cxn modelId="{BE4F4326-B518-42A8-B6BC-FC7EF2B7F5D3}" type="presParOf" srcId="{A6970335-DA53-463F-98C4-18E7E43E2291}" destId="{CBD27CD8-D097-4C99-907E-CC302F774A0B}" srcOrd="0" destOrd="0" presId="urn:microsoft.com/office/officeart/2009/layout/CirclePictureHierarchy"/>
    <dgm:cxn modelId="{43311CC4-5E4D-4598-8A6D-1FBCAD632A6F}" type="presParOf" srcId="{A6970335-DA53-463F-98C4-18E7E43E2291}" destId="{378E007E-7524-489A-A787-72052BF618D0}" srcOrd="1" destOrd="0" presId="urn:microsoft.com/office/officeart/2009/layout/CirclePictureHierarchy"/>
    <dgm:cxn modelId="{DAE66029-9AE8-417F-8121-BFDCEEDB4C8C}" type="presParOf" srcId="{2C1324B2-7A41-4A33-8293-A4726BDEE1A7}" destId="{83F4AF52-7406-4A2A-9C69-13D5BEE28DBC}" srcOrd="1" destOrd="0" presId="urn:microsoft.com/office/officeart/2009/layout/CirclePictureHierarchy"/>
    <dgm:cxn modelId="{EB5927DB-B24F-4A45-8730-F254BE99EC00}" type="presParOf" srcId="{83F4AF52-7406-4A2A-9C69-13D5BEE28DBC}" destId="{3F4B864D-DB12-4147-B0DF-73CF3D6817D4}" srcOrd="0" destOrd="0" presId="urn:microsoft.com/office/officeart/2009/layout/CirclePictureHierarchy"/>
    <dgm:cxn modelId="{4B34C354-B82A-4FF9-93E4-44EADC071E75}" type="presParOf" srcId="{83F4AF52-7406-4A2A-9C69-13D5BEE28DBC}" destId="{2CEAFC90-C1ED-4ACB-B432-3B24BD7467B2}" srcOrd="1" destOrd="0" presId="urn:microsoft.com/office/officeart/2009/layout/CirclePictureHierarchy"/>
    <dgm:cxn modelId="{5054FABE-3301-4C43-94C2-D65E241FA53F}" type="presParOf" srcId="{2CEAFC90-C1ED-4ACB-B432-3B24BD7467B2}" destId="{8A6CFC23-F60D-452D-AED4-00AB7096CB02}" srcOrd="0" destOrd="0" presId="urn:microsoft.com/office/officeart/2009/layout/CirclePictureHierarchy"/>
    <dgm:cxn modelId="{E53EE649-92F3-453C-B743-583CE81FE2E9}" type="presParOf" srcId="{8A6CFC23-F60D-452D-AED4-00AB7096CB02}" destId="{2223BDBA-1695-4E4E-B643-46B9827826DE}" srcOrd="0" destOrd="0" presId="urn:microsoft.com/office/officeart/2009/layout/CirclePictureHierarchy"/>
    <dgm:cxn modelId="{F294BE72-26D6-4D39-944D-7FA5AA47BEE5}" type="presParOf" srcId="{8A6CFC23-F60D-452D-AED4-00AB7096CB02}" destId="{20C92D67-DBCA-4743-8439-2E5FAAEB3E87}" srcOrd="1" destOrd="0" presId="urn:microsoft.com/office/officeart/2009/layout/CirclePictureHierarchy"/>
    <dgm:cxn modelId="{9267F26F-D04E-45B6-AB75-73C6B6EEC16B}" type="presParOf" srcId="{2CEAFC90-C1ED-4ACB-B432-3B24BD7467B2}" destId="{EE2E8CFD-1AC5-4564-8E6F-36257C95D8BA}" srcOrd="1" destOrd="0" presId="urn:microsoft.com/office/officeart/2009/layout/CirclePictureHierarchy"/>
    <dgm:cxn modelId="{5E567F2B-D396-4B48-83E2-22D559B4A8A9}" type="presParOf" srcId="{83F4AF52-7406-4A2A-9C69-13D5BEE28DBC}" destId="{3A1C7F16-66DC-4629-85C7-37BB088AF918}" srcOrd="2" destOrd="0" presId="urn:microsoft.com/office/officeart/2009/layout/CirclePictureHierarchy"/>
    <dgm:cxn modelId="{5579DD75-A858-494B-B0D7-967E8F181BE4}" type="presParOf" srcId="{83F4AF52-7406-4A2A-9C69-13D5BEE28DBC}" destId="{FCD5F9C5-9112-4BEF-8DA0-81186903A4AB}" srcOrd="3" destOrd="0" presId="urn:microsoft.com/office/officeart/2009/layout/CirclePictureHierarchy"/>
    <dgm:cxn modelId="{7D17B654-F7C7-4381-B32D-AA5D8076D25A}" type="presParOf" srcId="{FCD5F9C5-9112-4BEF-8DA0-81186903A4AB}" destId="{4C49E9F1-E111-4D5B-9D52-9B79171FCF47}" srcOrd="0" destOrd="0" presId="urn:microsoft.com/office/officeart/2009/layout/CirclePictureHierarchy"/>
    <dgm:cxn modelId="{75647449-C686-4A0E-91D5-67E05AC6D62A}" type="presParOf" srcId="{4C49E9F1-E111-4D5B-9D52-9B79171FCF47}" destId="{922811CD-E437-421E-999A-93CA8BBB2B30}" srcOrd="0" destOrd="0" presId="urn:microsoft.com/office/officeart/2009/layout/CirclePictureHierarchy"/>
    <dgm:cxn modelId="{CC8355CF-D6B6-47C2-B476-22E0B627E7F0}" type="presParOf" srcId="{4C49E9F1-E111-4D5B-9D52-9B79171FCF47}" destId="{C86EF49F-0821-4B35-9D50-C97B952F92E8}" srcOrd="1" destOrd="0" presId="urn:microsoft.com/office/officeart/2009/layout/CirclePictureHierarchy"/>
    <dgm:cxn modelId="{76DBED82-F6B4-46CF-AE3D-066B753B8DA5}" type="presParOf" srcId="{FCD5F9C5-9112-4BEF-8DA0-81186903A4AB}" destId="{7AF7A62B-D09C-4A7D-9609-59031D075C74}" srcOrd="1" destOrd="0" presId="urn:microsoft.com/office/officeart/2009/layout/CirclePicture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AA39BD-39A6-41BE-A36D-20FC1C283B6D}">
      <dsp:nvSpPr>
        <dsp:cNvPr id="0" name=""/>
        <dsp:cNvSpPr/>
      </dsp:nvSpPr>
      <dsp:spPr>
        <a:xfrm>
          <a:off x="1160" y="1067211"/>
          <a:ext cx="2916659" cy="1125830"/>
        </a:xfrm>
        <a:prstGeom prst="chevron">
          <a:avLst>
            <a:gd name="adj" fmla="val 4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EFECD8-29FC-45F8-B613-C04762ABEFF9}">
      <dsp:nvSpPr>
        <dsp:cNvPr id="0" name=""/>
        <dsp:cNvSpPr/>
      </dsp:nvSpPr>
      <dsp:spPr>
        <a:xfrm>
          <a:off x="778936" y="1348669"/>
          <a:ext cx="2462956" cy="1125830"/>
        </a:xfrm>
        <a:prstGeom prst="roundRect">
          <a:avLst>
            <a:gd name="adj" fmla="val 10000"/>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Get Data</a:t>
          </a:r>
        </a:p>
      </dsp:txBody>
      <dsp:txXfrm>
        <a:off x="811910" y="1381643"/>
        <a:ext cx="2397008" cy="1059882"/>
      </dsp:txXfrm>
    </dsp:sp>
    <dsp:sp modelId="{97FC0C89-0F66-44C5-985E-E51430901DB9}">
      <dsp:nvSpPr>
        <dsp:cNvPr id="0" name=""/>
        <dsp:cNvSpPr/>
      </dsp:nvSpPr>
      <dsp:spPr>
        <a:xfrm>
          <a:off x="3332633" y="1067211"/>
          <a:ext cx="2916659" cy="1125830"/>
        </a:xfrm>
        <a:prstGeom prst="chevron">
          <a:avLst>
            <a:gd name="adj" fmla="val 4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B0C7C0-B17B-4351-A57B-2E76E54759B9}">
      <dsp:nvSpPr>
        <dsp:cNvPr id="0" name=""/>
        <dsp:cNvSpPr/>
      </dsp:nvSpPr>
      <dsp:spPr>
        <a:xfrm>
          <a:off x="4110409" y="1348669"/>
          <a:ext cx="2462956" cy="1125830"/>
        </a:xfrm>
        <a:prstGeom prst="roundRect">
          <a:avLst>
            <a:gd name="adj" fmla="val 10000"/>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Learn</a:t>
          </a:r>
        </a:p>
      </dsp:txBody>
      <dsp:txXfrm>
        <a:off x="4143383" y="1381643"/>
        <a:ext cx="2397008" cy="1059882"/>
      </dsp:txXfrm>
    </dsp:sp>
    <dsp:sp modelId="{04208714-E4CE-4656-BE12-9DB9ECFB8589}">
      <dsp:nvSpPr>
        <dsp:cNvPr id="0" name=""/>
        <dsp:cNvSpPr/>
      </dsp:nvSpPr>
      <dsp:spPr>
        <a:xfrm>
          <a:off x="6664106" y="1067211"/>
          <a:ext cx="2916659" cy="1125830"/>
        </a:xfrm>
        <a:prstGeom prst="chevron">
          <a:avLst>
            <a:gd name="adj" fmla="val 4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5149FD-AFFD-470C-BA43-853A5F97A3EB}">
      <dsp:nvSpPr>
        <dsp:cNvPr id="0" name=""/>
        <dsp:cNvSpPr/>
      </dsp:nvSpPr>
      <dsp:spPr>
        <a:xfrm>
          <a:off x="7441882" y="1348669"/>
          <a:ext cx="2462956" cy="1125830"/>
        </a:xfrm>
        <a:prstGeom prst="roundRect">
          <a:avLst>
            <a:gd name="adj" fmla="val 10000"/>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Apply Knowledge</a:t>
          </a:r>
        </a:p>
      </dsp:txBody>
      <dsp:txXfrm>
        <a:off x="7474856" y="1381643"/>
        <a:ext cx="2397008" cy="10598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C7F16-66DC-4629-85C7-37BB088AF918}">
      <dsp:nvSpPr>
        <dsp:cNvPr id="0" name=""/>
        <dsp:cNvSpPr/>
      </dsp:nvSpPr>
      <dsp:spPr>
        <a:xfrm>
          <a:off x="3935608" y="1853162"/>
          <a:ext cx="2146095" cy="602795"/>
        </a:xfrm>
        <a:custGeom>
          <a:avLst/>
          <a:gdLst/>
          <a:ahLst/>
          <a:cxnLst/>
          <a:rect l="0" t="0" r="0" b="0"/>
          <a:pathLst>
            <a:path>
              <a:moveTo>
                <a:pt x="0" y="0"/>
              </a:moveTo>
              <a:lnTo>
                <a:pt x="0" y="316548"/>
              </a:lnTo>
              <a:lnTo>
                <a:pt x="2146095" y="316548"/>
              </a:lnTo>
              <a:lnTo>
                <a:pt x="2146095" y="602795"/>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4B864D-DB12-4147-B0DF-73CF3D6817D4}">
      <dsp:nvSpPr>
        <dsp:cNvPr id="0" name=""/>
        <dsp:cNvSpPr/>
      </dsp:nvSpPr>
      <dsp:spPr>
        <a:xfrm>
          <a:off x="1043748" y="1853162"/>
          <a:ext cx="2891859" cy="602795"/>
        </a:xfrm>
        <a:custGeom>
          <a:avLst/>
          <a:gdLst/>
          <a:ahLst/>
          <a:cxnLst/>
          <a:rect l="0" t="0" r="0" b="0"/>
          <a:pathLst>
            <a:path>
              <a:moveTo>
                <a:pt x="2891859" y="0"/>
              </a:moveTo>
              <a:lnTo>
                <a:pt x="2891859" y="316548"/>
              </a:lnTo>
              <a:lnTo>
                <a:pt x="0" y="316548"/>
              </a:lnTo>
              <a:lnTo>
                <a:pt x="0" y="602795"/>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BD27CD8-D097-4C99-907E-CC302F774A0B}">
      <dsp:nvSpPr>
        <dsp:cNvPr id="0" name=""/>
        <dsp:cNvSpPr/>
      </dsp:nvSpPr>
      <dsp:spPr>
        <a:xfrm>
          <a:off x="3019616" y="21178"/>
          <a:ext cx="1831983" cy="183198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3000" r="-13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8E007E-7524-489A-A787-72052BF618D0}">
      <dsp:nvSpPr>
        <dsp:cNvPr id="0" name=""/>
        <dsp:cNvSpPr/>
      </dsp:nvSpPr>
      <dsp:spPr>
        <a:xfrm>
          <a:off x="5044471" y="68040"/>
          <a:ext cx="2747975" cy="1831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IN" sz="3600" kern="1200" dirty="0"/>
            <a:t>Machine learning</a:t>
          </a:r>
          <a:endParaRPr lang="en-US" sz="3600" kern="1200" dirty="0"/>
        </a:p>
      </dsp:txBody>
      <dsp:txXfrm>
        <a:off x="5044471" y="68040"/>
        <a:ext cx="2747975" cy="1831983"/>
      </dsp:txXfrm>
    </dsp:sp>
    <dsp:sp modelId="{2223BDBA-1695-4E4E-B643-46B9827826DE}">
      <dsp:nvSpPr>
        <dsp:cNvPr id="0" name=""/>
        <dsp:cNvSpPr/>
      </dsp:nvSpPr>
      <dsp:spPr>
        <a:xfrm>
          <a:off x="127756" y="2455958"/>
          <a:ext cx="1831983" cy="1831983"/>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C92D67-DBCA-4743-8439-2E5FAAEB3E87}">
      <dsp:nvSpPr>
        <dsp:cNvPr id="0" name=""/>
        <dsp:cNvSpPr/>
      </dsp:nvSpPr>
      <dsp:spPr>
        <a:xfrm>
          <a:off x="1959740" y="2451378"/>
          <a:ext cx="2747975" cy="1831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Supervised</a:t>
          </a:r>
        </a:p>
      </dsp:txBody>
      <dsp:txXfrm>
        <a:off x="1959740" y="2451378"/>
        <a:ext cx="2747975" cy="1831983"/>
      </dsp:txXfrm>
    </dsp:sp>
    <dsp:sp modelId="{922811CD-E437-421E-999A-93CA8BBB2B30}">
      <dsp:nvSpPr>
        <dsp:cNvPr id="0" name=""/>
        <dsp:cNvSpPr/>
      </dsp:nvSpPr>
      <dsp:spPr>
        <a:xfrm>
          <a:off x="5165711" y="2455958"/>
          <a:ext cx="1831983" cy="1831983"/>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6EF49F-0821-4B35-9D50-C97B952F92E8}">
      <dsp:nvSpPr>
        <dsp:cNvPr id="0" name=""/>
        <dsp:cNvSpPr/>
      </dsp:nvSpPr>
      <dsp:spPr>
        <a:xfrm>
          <a:off x="6997695" y="2451378"/>
          <a:ext cx="2747975" cy="1831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Unsupervised</a:t>
          </a:r>
        </a:p>
      </dsp:txBody>
      <dsp:txXfrm>
        <a:off x="6997695" y="2451378"/>
        <a:ext cx="2747975" cy="1831983"/>
      </dsp:txXfrm>
    </dsp:sp>
  </dsp:spTree>
</dsp:drawing>
</file>

<file path=ppt/diagrams/layout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9D3A67-26A6-473E-AB86-96BA1D6FCEB0}" type="datetimeFigureOut">
              <a:rPr lang="en-IN" smtClean="0"/>
              <a:t>03-11-2016</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CB2914-FF9F-417E-9468-FD58E6DC649E}" type="slidenum">
              <a:rPr lang="en-IN" smtClean="0"/>
              <a:t>‹#›</a:t>
            </a:fld>
            <a:endParaRPr lang="en-IN"/>
          </a:p>
        </p:txBody>
      </p:sp>
    </p:spTree>
    <p:extLst>
      <p:ext uri="{BB962C8B-B14F-4D97-AF65-F5344CB8AC3E}">
        <p14:creationId xmlns:p14="http://schemas.microsoft.com/office/powerpoint/2010/main" val="36059777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Example, weather prediction</a:t>
            </a:r>
            <a:r>
              <a:rPr lang="en-IN" baseline="0" dirty="0"/>
              <a:t> v stock market prediction</a:t>
            </a:r>
          </a:p>
          <a:p>
            <a:r>
              <a:rPr lang="en-IN" baseline="0" dirty="0"/>
              <a:t>District v continuous</a:t>
            </a:r>
            <a:endParaRPr lang="en-IN" dirty="0"/>
          </a:p>
        </p:txBody>
      </p:sp>
      <p:sp>
        <p:nvSpPr>
          <p:cNvPr id="4" name="Slide Number Placeholder 3"/>
          <p:cNvSpPr>
            <a:spLocks noGrp="1"/>
          </p:cNvSpPr>
          <p:nvPr>
            <p:ph type="sldNum" sz="quarter" idx="10"/>
          </p:nvPr>
        </p:nvSpPr>
        <p:spPr/>
        <p:txBody>
          <a:bodyPr/>
          <a:lstStyle/>
          <a:p>
            <a:fld id="{FACB2914-FF9F-417E-9468-FD58E6DC649E}" type="slidenum">
              <a:rPr lang="en-IN" smtClean="0"/>
              <a:t>17</a:t>
            </a:fld>
            <a:endParaRPr lang="en-IN"/>
          </a:p>
        </p:txBody>
      </p:sp>
    </p:spTree>
    <p:extLst>
      <p:ext uri="{BB962C8B-B14F-4D97-AF65-F5344CB8AC3E}">
        <p14:creationId xmlns:p14="http://schemas.microsoft.com/office/powerpoint/2010/main" val="3520594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Consider this</a:t>
            </a:r>
            <a:r>
              <a:rPr lang="en-IN" baseline="0" dirty="0"/>
              <a:t> data for a bit…</a:t>
            </a:r>
            <a:endParaRPr lang="en-IN" dirty="0"/>
          </a:p>
        </p:txBody>
      </p:sp>
      <p:sp>
        <p:nvSpPr>
          <p:cNvPr id="4" name="Slide Number Placeholder 3"/>
          <p:cNvSpPr>
            <a:spLocks noGrp="1"/>
          </p:cNvSpPr>
          <p:nvPr>
            <p:ph type="sldNum" sz="quarter" idx="10"/>
          </p:nvPr>
        </p:nvSpPr>
        <p:spPr/>
        <p:txBody>
          <a:bodyPr/>
          <a:lstStyle/>
          <a:p>
            <a:fld id="{FACB2914-FF9F-417E-9468-FD58E6DC649E}" type="slidenum">
              <a:rPr lang="en-IN" smtClean="0"/>
              <a:t>27</a:t>
            </a:fld>
            <a:endParaRPr lang="en-IN"/>
          </a:p>
        </p:txBody>
      </p:sp>
    </p:spTree>
    <p:extLst>
      <p:ext uri="{BB962C8B-B14F-4D97-AF65-F5344CB8AC3E}">
        <p14:creationId xmlns:p14="http://schemas.microsoft.com/office/powerpoint/2010/main" val="13865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ACB2914-FF9F-417E-9468-FD58E6DC649E}" type="slidenum">
              <a:rPr lang="en-IN" smtClean="0"/>
              <a:t>74</a:t>
            </a:fld>
            <a:endParaRPr lang="en-IN"/>
          </a:p>
        </p:txBody>
      </p:sp>
    </p:spTree>
    <p:extLst>
      <p:ext uri="{BB962C8B-B14F-4D97-AF65-F5344CB8AC3E}">
        <p14:creationId xmlns:p14="http://schemas.microsoft.com/office/powerpoint/2010/main" val="2170799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11/3/2016</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11/3/2016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11/3/2016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11/3/2016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11/3/2016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11/3/2016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11/3/2016</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8.gif"/></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6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3.png"/><Relationship Id="rId7" Type="http://schemas.openxmlformats.org/officeDocument/2006/relationships/image" Target="../media/image38.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algn="ctr"/>
            <a:r>
              <a:rPr lang="EN-US" dirty="0"/>
              <a:t>Exploration of parallel implementation of Machine Learning algorithms for shared memory architecture</a:t>
            </a:r>
          </a:p>
        </p:txBody>
      </p:sp>
      <p:sp>
        <p:nvSpPr>
          <p:cNvPr id="3" name="Subtitle 2"/>
          <p:cNvSpPr>
            <a:spLocks noGrp="1"/>
          </p:cNvSpPr>
          <p:nvPr>
            <p:ph type="subTitle" idx="1"/>
          </p:nvPr>
        </p:nvSpPr>
        <p:spPr>
          <a:xfrm>
            <a:off x="9136206" y="5116802"/>
            <a:ext cx="2871067" cy="1551853"/>
          </a:xfrm>
        </p:spPr>
        <p:txBody>
          <a:bodyPr/>
          <a:lstStyle/>
          <a:p>
            <a:r>
              <a:rPr lang="en-IN" dirty="0"/>
              <a:t>By, Team #1</a:t>
            </a:r>
          </a:p>
          <a:p>
            <a:r>
              <a:rPr lang="en-IN" dirty="0"/>
              <a:t>Siddhant Kulkarni</a:t>
            </a:r>
          </a:p>
          <a:p>
            <a:r>
              <a:rPr lang="en-IN" dirty="0"/>
              <a:t>Ritesh Sangurmath</a:t>
            </a:r>
          </a:p>
        </p:txBody>
      </p:sp>
    </p:spTree>
    <p:extLst>
      <p:ext uri="{BB962C8B-B14F-4D97-AF65-F5344CB8AC3E}">
        <p14:creationId xmlns:p14="http://schemas.microsoft.com/office/powerpoint/2010/main" val="20431163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Where does machine learning fit into our world?</a:t>
            </a:r>
          </a:p>
        </p:txBody>
      </p:sp>
      <p:pic>
        <p:nvPicPr>
          <p:cNvPr id="4098" name="Picture 2" descr="http://tomtunguz.com/images/ml_pictogr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515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What are some applications of Machine Learning?</a:t>
            </a:r>
          </a:p>
        </p:txBody>
      </p:sp>
      <p:pic>
        <p:nvPicPr>
          <p:cNvPr id="6146" name="Picture 2" descr="https://redshiftzero.github.io/assets/manip/ml_applicati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9" y="0"/>
            <a:ext cx="1219200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806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717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2">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69"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70" name="Group 69"/>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1"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72"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3"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4"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75"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6"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7"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8"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9"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0"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1"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2"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3"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4"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5"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6"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7"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8"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9"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0"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1"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2"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3"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4"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5"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6"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7"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8"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9"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00"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1"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2"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3"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4"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5"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6"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7"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8"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9"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0"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1"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12"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3"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4"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5"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6"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7"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8"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9"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0"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1"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2"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3"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4"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25" name="Group 124"/>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26" name="Rectangle 125"/>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7" name="Picture 2"/>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7170" name="Picture 2" descr="http://www.rosebt.com/uploads/8/1/8/1/8181762/351111_orig.jpg"/>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t="2886" b="17866"/>
          <a:stretch/>
        </p:blipFill>
        <p:spPr bwMode="auto">
          <a:xfrm>
            <a:off x="3611" y="10"/>
            <a:ext cx="12188389"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7179" name="Group 127"/>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29" name="Round Diagonal Corner Rectangle 7"/>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0" name="Group 129"/>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31" name="Freeform 32"/>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132" name="Freeform 33"/>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133" name="Freeform 34"/>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134" name="Freeform 37"/>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135" name="Freeform 35"/>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136" name="Freeform 36"/>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137" name="Freeform 38"/>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138" name="Freeform 39"/>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139" name="Freeform 40"/>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140" name="Rectangle 41"/>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a:extLst/>
            </p:spPr>
          </p:sp>
          <p:sp>
            <p:nvSpPr>
              <p:cNvPr id="141" name="Freeform 32"/>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142" name="Freeform 33"/>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143" name="Freeform 34"/>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144" name="Freeform 37"/>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145" name="Freeform 35"/>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146" name="Freeform 36"/>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147" name="Freeform 38"/>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148" name="Freeform 39"/>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149" name="Freeform 40"/>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150" name="Rectangle 41"/>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a:extLst/>
            </p:spPr>
          </p:sp>
        </p:grpSp>
      </p:grpSp>
      <p:sp>
        <p:nvSpPr>
          <p:cNvPr id="2" name="Title 1"/>
          <p:cNvSpPr>
            <a:spLocks noGrp="1"/>
          </p:cNvSpPr>
          <p:nvPr>
            <p:ph type="title"/>
          </p:nvPr>
        </p:nvSpPr>
        <p:spPr>
          <a:xfrm>
            <a:off x="2729489" y="3199077"/>
            <a:ext cx="6858000" cy="1367896"/>
          </a:xfrm>
        </p:spPr>
        <p:txBody>
          <a:bodyPr vert="horz" lIns="91440" tIns="45720" rIns="91440" bIns="45720" rtlCol="0" anchor="b">
            <a:noAutofit/>
          </a:bodyPr>
          <a:lstStyle/>
          <a:p>
            <a:pPr algn="ctr">
              <a:lnSpc>
                <a:spcPct val="70000"/>
              </a:lnSpc>
            </a:pPr>
            <a:r>
              <a:rPr lang="en-US" sz="4800" dirty="0"/>
              <a:t>How is machine learning dealing with large volume and velocity of data?</a:t>
            </a:r>
          </a:p>
        </p:txBody>
      </p:sp>
    </p:spTree>
    <p:extLst>
      <p:ext uri="{BB962C8B-B14F-4D97-AF65-F5344CB8AC3E}">
        <p14:creationId xmlns:p14="http://schemas.microsoft.com/office/powerpoint/2010/main" val="1470680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Why use parallel programming?</a:t>
            </a:r>
          </a:p>
        </p:txBody>
      </p:sp>
      <p:sp>
        <p:nvSpPr>
          <p:cNvPr id="3" name="Content Placeholder 2"/>
          <p:cNvSpPr>
            <a:spLocks noGrp="1"/>
          </p:cNvSpPr>
          <p:nvPr>
            <p:ph idx="1"/>
          </p:nvPr>
        </p:nvSpPr>
        <p:spPr>
          <a:xfrm>
            <a:off x="1141412" y="2249487"/>
            <a:ext cx="9905999" cy="4067230"/>
          </a:xfrm>
        </p:spPr>
        <p:txBody>
          <a:bodyPr/>
          <a:lstStyle/>
          <a:p>
            <a:r>
              <a:rPr lang="en-IN" sz="2800" dirty="0"/>
              <a:t>There are several machine learning applications that require near-real time responses</a:t>
            </a:r>
          </a:p>
          <a:p>
            <a:r>
              <a:rPr lang="en-IN" sz="2800" dirty="0"/>
              <a:t>For example,</a:t>
            </a:r>
          </a:p>
          <a:p>
            <a:pPr lvl="1"/>
            <a:r>
              <a:rPr lang="en-IN" sz="2400" dirty="0"/>
              <a:t>Security systems that are based on Machine Learning</a:t>
            </a:r>
          </a:p>
          <a:p>
            <a:pPr lvl="1"/>
            <a:r>
              <a:rPr lang="en-IN" sz="2400" dirty="0"/>
              <a:t>Web based searches (Not as critically damaging, but has business impact)</a:t>
            </a:r>
          </a:p>
          <a:p>
            <a:r>
              <a:rPr lang="en-IN" sz="2800" dirty="0"/>
              <a:t>What is out there right now for processing of large scale streams?  </a:t>
            </a:r>
          </a:p>
          <a:p>
            <a:pPr lvl="1"/>
            <a:r>
              <a:rPr lang="en-IN" sz="2400" dirty="0"/>
              <a:t>SPARK!</a:t>
            </a:r>
          </a:p>
          <a:p>
            <a:pPr lvl="1"/>
            <a:endParaRPr lang="en-IN" dirty="0"/>
          </a:p>
          <a:p>
            <a:pPr lvl="1"/>
            <a:endParaRPr lang="en-IN" dirty="0"/>
          </a:p>
        </p:txBody>
      </p:sp>
    </p:spTree>
    <p:extLst>
      <p:ext uri="{BB962C8B-B14F-4D97-AF65-F5344CB8AC3E}">
        <p14:creationId xmlns:p14="http://schemas.microsoft.com/office/powerpoint/2010/main" val="1678285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2083" y="2493971"/>
            <a:ext cx="9905998" cy="1478570"/>
          </a:xfrm>
        </p:spPr>
        <p:txBody>
          <a:bodyPr/>
          <a:lstStyle/>
          <a:p>
            <a:pPr algn="ctr"/>
            <a:r>
              <a:rPr lang="en-IN" dirty="0"/>
              <a:t>Why shared memory instead of distributed?</a:t>
            </a:r>
          </a:p>
        </p:txBody>
      </p:sp>
    </p:spTree>
    <p:extLst>
      <p:ext uri="{BB962C8B-B14F-4D97-AF65-F5344CB8AC3E}">
        <p14:creationId xmlns:p14="http://schemas.microsoft.com/office/powerpoint/2010/main" val="674685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996402907"/>
              </p:ext>
            </p:extLst>
          </p:nvPr>
        </p:nvGraphicFramePr>
        <p:xfrm>
          <a:off x="1772034" y="830317"/>
          <a:ext cx="9873428" cy="43302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2427890" y="2610727"/>
            <a:ext cx="7609490" cy="769441"/>
          </a:xfrm>
          <a:prstGeom prst="rect">
            <a:avLst/>
          </a:prstGeom>
          <a:noFill/>
        </p:spPr>
        <p:txBody>
          <a:bodyPr wrap="square" rtlCol="0">
            <a:spAutoFit/>
          </a:bodyPr>
          <a:lstStyle/>
          <a:p>
            <a:r>
              <a:rPr lang="en-IN" sz="4400" dirty="0"/>
              <a:t>Categories of Machine Learning</a:t>
            </a:r>
          </a:p>
        </p:txBody>
      </p:sp>
    </p:spTree>
    <p:extLst>
      <p:ext uri="{BB962C8B-B14F-4D97-AF65-F5344CB8AC3E}">
        <p14:creationId xmlns:p14="http://schemas.microsoft.com/office/powerpoint/2010/main" val="415521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Supervised Machine learning</a:t>
            </a:r>
          </a:p>
        </p:txBody>
      </p:sp>
      <p:sp>
        <p:nvSpPr>
          <p:cNvPr id="3" name="Content Placeholder 2"/>
          <p:cNvSpPr>
            <a:spLocks noGrp="1"/>
          </p:cNvSpPr>
          <p:nvPr>
            <p:ph idx="1"/>
          </p:nvPr>
        </p:nvSpPr>
        <p:spPr/>
        <p:txBody>
          <a:bodyPr>
            <a:noAutofit/>
          </a:bodyPr>
          <a:lstStyle/>
          <a:p>
            <a:r>
              <a:rPr lang="en-IN" sz="3600" dirty="0"/>
              <a:t>Available data is labelled</a:t>
            </a:r>
          </a:p>
          <a:p>
            <a:r>
              <a:rPr lang="en-IN" sz="3600" dirty="0"/>
              <a:t>Example: WEATHER HISTORY</a:t>
            </a:r>
          </a:p>
          <a:p>
            <a:r>
              <a:rPr lang="en-IN" sz="3600" dirty="0"/>
              <a:t>Popular techniques</a:t>
            </a:r>
          </a:p>
          <a:p>
            <a:pPr lvl="1"/>
            <a:r>
              <a:rPr lang="en-IN" sz="3200" dirty="0"/>
              <a:t>Classification</a:t>
            </a:r>
          </a:p>
          <a:p>
            <a:pPr lvl="1"/>
            <a:r>
              <a:rPr lang="en-IN" sz="3200" dirty="0"/>
              <a:t>Regression</a:t>
            </a:r>
          </a:p>
        </p:txBody>
      </p:sp>
    </p:spTree>
    <p:extLst>
      <p:ext uri="{BB962C8B-B14F-4D97-AF65-F5344CB8AC3E}">
        <p14:creationId xmlns:p14="http://schemas.microsoft.com/office/powerpoint/2010/main" val="2028297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11799"/>
            <a:ext cx="9905998" cy="1478570"/>
          </a:xfrm>
        </p:spPr>
        <p:txBody>
          <a:bodyPr/>
          <a:lstStyle/>
          <a:p>
            <a:pPr algn="ctr"/>
            <a:r>
              <a:rPr lang="en-IN" dirty="0"/>
              <a:t>Supervised Machine learning</a:t>
            </a:r>
          </a:p>
        </p:txBody>
      </p:sp>
      <p:pic>
        <p:nvPicPr>
          <p:cNvPr id="5" name="Picture 2" descr="http://ipython-books.github.io/images/m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843454"/>
            <a:ext cx="12192000" cy="6014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0773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00632"/>
            <a:ext cx="9905998" cy="1478570"/>
          </a:xfrm>
        </p:spPr>
        <p:txBody>
          <a:bodyPr/>
          <a:lstStyle/>
          <a:p>
            <a:pPr algn="ctr"/>
            <a:r>
              <a:rPr lang="en-IN" dirty="0"/>
              <a:t>Supervised learning - Classification</a:t>
            </a:r>
          </a:p>
        </p:txBody>
      </p:sp>
      <p:sp>
        <p:nvSpPr>
          <p:cNvPr id="3" name="Content Placeholder 2"/>
          <p:cNvSpPr>
            <a:spLocks noGrp="1"/>
          </p:cNvSpPr>
          <p:nvPr>
            <p:ph idx="1"/>
          </p:nvPr>
        </p:nvSpPr>
        <p:spPr>
          <a:xfrm>
            <a:off x="1141412" y="2249487"/>
            <a:ext cx="9905999" cy="3541714"/>
          </a:xfrm>
        </p:spPr>
        <p:txBody>
          <a:bodyPr/>
          <a:lstStyle/>
          <a:p>
            <a:endParaRPr lang="en-IN"/>
          </a:p>
        </p:txBody>
      </p:sp>
      <p:pic>
        <p:nvPicPr>
          <p:cNvPr id="4" name="Picture 3"/>
          <p:cNvPicPr>
            <a:picLocks noChangeAspect="1"/>
          </p:cNvPicPr>
          <p:nvPr/>
        </p:nvPicPr>
        <p:blipFill>
          <a:blip r:embed="rId2"/>
          <a:stretch>
            <a:fillRect/>
          </a:stretch>
        </p:blipFill>
        <p:spPr>
          <a:xfrm>
            <a:off x="0" y="838200"/>
            <a:ext cx="12192000" cy="6105525"/>
          </a:xfrm>
          <a:prstGeom prst="rect">
            <a:avLst/>
          </a:prstGeom>
        </p:spPr>
      </p:pic>
    </p:spTree>
    <p:extLst>
      <p:ext uri="{BB962C8B-B14F-4D97-AF65-F5344CB8AC3E}">
        <p14:creationId xmlns:p14="http://schemas.microsoft.com/office/powerpoint/2010/main" val="118364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00632"/>
            <a:ext cx="9905998" cy="1478570"/>
          </a:xfrm>
        </p:spPr>
        <p:txBody>
          <a:bodyPr/>
          <a:lstStyle/>
          <a:p>
            <a:pPr algn="ctr"/>
            <a:r>
              <a:rPr lang="en-IN" dirty="0"/>
              <a:t>Supervised learning - Regression</a:t>
            </a:r>
          </a:p>
        </p:txBody>
      </p:sp>
      <p:sp>
        <p:nvSpPr>
          <p:cNvPr id="3" name="Content Placeholder 2"/>
          <p:cNvSpPr>
            <a:spLocks noGrp="1"/>
          </p:cNvSpPr>
          <p:nvPr>
            <p:ph idx="1"/>
          </p:nvPr>
        </p:nvSpPr>
        <p:spPr>
          <a:xfrm>
            <a:off x="1141412" y="2249487"/>
            <a:ext cx="9905999" cy="3541714"/>
          </a:xfrm>
        </p:spPr>
        <p:txBody>
          <a:bodyPr/>
          <a:lstStyle/>
          <a:p>
            <a:endParaRPr lang="en-IN"/>
          </a:p>
        </p:txBody>
      </p:sp>
      <p:pic>
        <p:nvPicPr>
          <p:cNvPr id="11266" name="Picture 2" descr="Image result for stock market regres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64969"/>
            <a:ext cx="12192000" cy="5983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3941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Content</a:t>
            </a:r>
          </a:p>
        </p:txBody>
      </p:sp>
      <p:sp>
        <p:nvSpPr>
          <p:cNvPr id="3" name="Content Placeholder 2"/>
          <p:cNvSpPr>
            <a:spLocks noGrp="1"/>
          </p:cNvSpPr>
          <p:nvPr>
            <p:ph idx="1"/>
          </p:nvPr>
        </p:nvSpPr>
        <p:spPr>
          <a:xfrm>
            <a:off x="1141412" y="1552575"/>
            <a:ext cx="9905999" cy="4238625"/>
          </a:xfrm>
        </p:spPr>
        <p:txBody>
          <a:bodyPr>
            <a:normAutofit fontScale="92500" lnSpcReduction="10000"/>
          </a:bodyPr>
          <a:lstStyle/>
          <a:p>
            <a:r>
              <a:rPr lang="en-IN" dirty="0"/>
              <a:t>Prologue</a:t>
            </a:r>
          </a:p>
          <a:p>
            <a:r>
              <a:rPr lang="en-IN" dirty="0"/>
              <a:t>Machine Learning</a:t>
            </a:r>
          </a:p>
          <a:p>
            <a:pPr lvl="1"/>
            <a:r>
              <a:rPr lang="en-IN" dirty="0"/>
              <a:t>Definition</a:t>
            </a:r>
          </a:p>
          <a:p>
            <a:pPr lvl="1"/>
            <a:r>
              <a:rPr lang="en-IN" dirty="0"/>
              <a:t>Applications</a:t>
            </a:r>
          </a:p>
          <a:p>
            <a:pPr lvl="1"/>
            <a:r>
              <a:rPr lang="en-IN" dirty="0"/>
              <a:t>Categorization</a:t>
            </a:r>
          </a:p>
          <a:p>
            <a:r>
              <a:rPr lang="en-IN" dirty="0"/>
              <a:t>Supervised Machine Learning</a:t>
            </a:r>
          </a:p>
          <a:p>
            <a:pPr lvl="1"/>
            <a:r>
              <a:rPr lang="en-IN" dirty="0"/>
              <a:t>Naïve Bayesian Classifier</a:t>
            </a:r>
          </a:p>
          <a:p>
            <a:pPr lvl="2"/>
            <a:r>
              <a:rPr lang="en-IN" dirty="0"/>
              <a:t>Example</a:t>
            </a:r>
          </a:p>
          <a:p>
            <a:pPr lvl="2"/>
            <a:r>
              <a:rPr lang="en-IN" dirty="0"/>
              <a:t>Issues</a:t>
            </a:r>
          </a:p>
          <a:p>
            <a:pPr lvl="1"/>
            <a:r>
              <a:rPr lang="en-IN" dirty="0"/>
              <a:t>Target Application</a:t>
            </a:r>
          </a:p>
          <a:p>
            <a:pPr lvl="1"/>
            <a:endParaRPr lang="en-IN" dirty="0"/>
          </a:p>
          <a:p>
            <a:pPr lvl="1"/>
            <a:endParaRPr lang="en-IN" dirty="0"/>
          </a:p>
          <a:p>
            <a:pPr lvl="1"/>
            <a:endParaRPr lang="en-IN" dirty="0"/>
          </a:p>
          <a:p>
            <a:endParaRPr lang="en-IN" dirty="0"/>
          </a:p>
        </p:txBody>
      </p:sp>
    </p:spTree>
    <p:extLst>
      <p:ext uri="{BB962C8B-B14F-4D97-AF65-F5344CB8AC3E}">
        <p14:creationId xmlns:p14="http://schemas.microsoft.com/office/powerpoint/2010/main" val="1725275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9882" y="2499869"/>
            <a:ext cx="9905998" cy="1478570"/>
          </a:xfrm>
        </p:spPr>
        <p:txBody>
          <a:bodyPr/>
          <a:lstStyle/>
          <a:p>
            <a:pPr algn="ctr"/>
            <a:r>
              <a:rPr lang="en-IN" dirty="0"/>
              <a:t>For this project we will be focusing on the classification problem</a:t>
            </a:r>
          </a:p>
        </p:txBody>
      </p:sp>
    </p:spTree>
    <p:extLst>
      <p:ext uri="{BB962C8B-B14F-4D97-AF65-F5344CB8AC3E}">
        <p14:creationId xmlns:p14="http://schemas.microsoft.com/office/powerpoint/2010/main" val="12147561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819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2">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69"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70" name="Group 69"/>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1"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72"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3"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4"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75"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6"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7"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8"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9"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0"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1"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2"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3"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4"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5"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6"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7"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8"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9"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0"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1"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2"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3"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4"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5"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6"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7"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8"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9"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00"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1"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2"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3"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4"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5"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6"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7"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8"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9"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0"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1"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12"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3"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4"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5"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6"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7"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8"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9"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0"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1"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2"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3"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4"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125" name="Round Diagonal Corner 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https://mariuszprzydatek.files.wordpress.com/2014/05/classifiers.png"/>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1118988" y="1446371"/>
            <a:ext cx="6112382" cy="39577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046887" y="2718731"/>
            <a:ext cx="3489569" cy="1311932"/>
          </a:xfrm>
        </p:spPr>
        <p:txBody>
          <a:bodyPr vert="horz" lIns="91440" tIns="45720" rIns="91440" bIns="45720" rtlCol="0" anchor="b">
            <a:normAutofit/>
          </a:bodyPr>
          <a:lstStyle/>
          <a:p>
            <a:pPr algn="ctr"/>
            <a:r>
              <a:rPr lang="en-US" sz="3700" dirty="0"/>
              <a:t>Classification Algorithms</a:t>
            </a:r>
          </a:p>
        </p:txBody>
      </p:sp>
    </p:spTree>
    <p:extLst>
      <p:ext uri="{BB962C8B-B14F-4D97-AF65-F5344CB8AC3E}">
        <p14:creationId xmlns:p14="http://schemas.microsoft.com/office/powerpoint/2010/main" val="3188426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8048" y="2489360"/>
            <a:ext cx="9905998" cy="1478570"/>
          </a:xfrm>
        </p:spPr>
        <p:txBody>
          <a:bodyPr/>
          <a:lstStyle/>
          <a:p>
            <a:pPr algn="ctr"/>
            <a:r>
              <a:rPr lang="en-IN" dirty="0"/>
              <a:t>Since we cannot do everything, we will focus on the </a:t>
            </a:r>
            <a:r>
              <a:rPr lang="en-IN" b="1" u="sng" dirty="0"/>
              <a:t>Naïve Bayesian </a:t>
            </a:r>
            <a:r>
              <a:rPr lang="en-IN" dirty="0"/>
              <a:t>classifier!</a:t>
            </a:r>
          </a:p>
        </p:txBody>
      </p:sp>
    </p:spTree>
    <p:extLst>
      <p:ext uri="{BB962C8B-B14F-4D97-AF65-F5344CB8AC3E}">
        <p14:creationId xmlns:p14="http://schemas.microsoft.com/office/powerpoint/2010/main" val="37398481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Naïve Bayesian Classifier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IN" sz="2800" dirty="0"/>
                  <a:t>Based on the Bayes Theorem</a:t>
                </a:r>
              </a:p>
              <a:p>
                <a:pPr marL="0" indent="0">
                  <a:buNone/>
                </a:pPr>
                <a14:m>
                  <m:oMathPara xmlns:m="http://schemas.openxmlformats.org/officeDocument/2006/math">
                    <m:oMathParaPr>
                      <m:jc m:val="centerGroup"/>
                    </m:oMathParaPr>
                    <m:oMath xmlns:m="http://schemas.openxmlformats.org/officeDocument/2006/math">
                      <m:r>
                        <a:rPr lang="en-IN" sz="2800" b="0" i="1" smtClean="0">
                          <a:latin typeface="Cambria Math" panose="02040503050406030204" pitchFamily="18" charset="0"/>
                        </a:rPr>
                        <m:t>𝑃</m:t>
                      </m:r>
                      <m:d>
                        <m:dPr>
                          <m:ctrlPr>
                            <a:rPr lang="en-IN" sz="2800" b="0" i="1" smtClean="0">
                              <a:latin typeface="Cambria Math" panose="02040503050406030204" pitchFamily="18" charset="0"/>
                            </a:rPr>
                          </m:ctrlPr>
                        </m:dPr>
                        <m:e>
                          <m:r>
                            <a:rPr lang="en-IN" sz="2800" b="0" i="1" smtClean="0">
                              <a:latin typeface="Cambria Math" panose="02040503050406030204" pitchFamily="18" charset="0"/>
                            </a:rPr>
                            <m:t>𝐴</m:t>
                          </m:r>
                        </m:e>
                        <m:e>
                          <m:r>
                            <a:rPr lang="en-IN" sz="2800" b="0" i="1" smtClean="0">
                              <a:latin typeface="Cambria Math" panose="02040503050406030204" pitchFamily="18" charset="0"/>
                            </a:rPr>
                            <m:t>𝐵</m:t>
                          </m:r>
                        </m:e>
                      </m:d>
                      <m:r>
                        <a:rPr lang="en-IN" sz="2800" b="0" i="1" smtClean="0">
                          <a:latin typeface="Cambria Math" panose="02040503050406030204" pitchFamily="18" charset="0"/>
                        </a:rPr>
                        <m:t>=</m:t>
                      </m:r>
                      <m:f>
                        <m:fPr>
                          <m:ctrlPr>
                            <a:rPr lang="en-IN" sz="2800" b="0" i="1" smtClean="0">
                              <a:latin typeface="Cambria Math" panose="02040503050406030204" pitchFamily="18" charset="0"/>
                            </a:rPr>
                          </m:ctrlPr>
                        </m:fPr>
                        <m:num>
                          <m:r>
                            <a:rPr lang="en-IN" sz="2800" b="0" i="1" smtClean="0">
                              <a:latin typeface="Cambria Math" panose="02040503050406030204" pitchFamily="18" charset="0"/>
                            </a:rPr>
                            <m:t>𝑃</m:t>
                          </m:r>
                          <m:d>
                            <m:dPr>
                              <m:ctrlPr>
                                <a:rPr lang="en-IN" sz="2800" b="0" i="1" smtClean="0">
                                  <a:latin typeface="Cambria Math" panose="02040503050406030204" pitchFamily="18" charset="0"/>
                                </a:rPr>
                              </m:ctrlPr>
                            </m:dPr>
                            <m:e>
                              <m:r>
                                <a:rPr lang="en-IN" sz="2800" b="0" i="1" smtClean="0">
                                  <a:latin typeface="Cambria Math" panose="02040503050406030204" pitchFamily="18" charset="0"/>
                                </a:rPr>
                                <m:t>𝐵</m:t>
                              </m:r>
                            </m:e>
                            <m:e>
                              <m:r>
                                <a:rPr lang="en-IN" sz="2800" b="0" i="1" smtClean="0">
                                  <a:latin typeface="Cambria Math" panose="02040503050406030204" pitchFamily="18" charset="0"/>
                                </a:rPr>
                                <m:t>𝐴</m:t>
                              </m:r>
                            </m:e>
                          </m:d>
                          <m:r>
                            <a:rPr lang="en-IN" sz="2800" b="0" i="1" smtClean="0">
                              <a:latin typeface="Cambria Math" panose="02040503050406030204" pitchFamily="18" charset="0"/>
                            </a:rPr>
                            <m:t>𝑃</m:t>
                          </m:r>
                          <m:r>
                            <a:rPr lang="en-IN" sz="2800" b="0" i="1" smtClean="0">
                              <a:latin typeface="Cambria Math" panose="02040503050406030204" pitchFamily="18" charset="0"/>
                            </a:rPr>
                            <m:t>(</m:t>
                          </m:r>
                          <m:r>
                            <a:rPr lang="en-IN" sz="2800" b="0" i="1" smtClean="0">
                              <a:latin typeface="Cambria Math" panose="02040503050406030204" pitchFamily="18" charset="0"/>
                            </a:rPr>
                            <m:t>𝐴</m:t>
                          </m:r>
                          <m:r>
                            <a:rPr lang="en-IN" sz="2800" b="0" i="1" smtClean="0">
                              <a:latin typeface="Cambria Math" panose="02040503050406030204" pitchFamily="18" charset="0"/>
                            </a:rPr>
                            <m:t>)</m:t>
                          </m:r>
                        </m:num>
                        <m:den>
                          <m:r>
                            <a:rPr lang="en-IN" sz="2800" b="0" i="1" smtClean="0">
                              <a:latin typeface="Cambria Math" panose="02040503050406030204" pitchFamily="18" charset="0"/>
                            </a:rPr>
                            <m:t>𝑃</m:t>
                          </m:r>
                          <m:r>
                            <a:rPr lang="en-IN" sz="2800" b="0" i="1" smtClean="0">
                              <a:latin typeface="Cambria Math" panose="02040503050406030204" pitchFamily="18" charset="0"/>
                            </a:rPr>
                            <m:t>(</m:t>
                          </m:r>
                          <m:r>
                            <a:rPr lang="en-IN" sz="2800" b="0" i="1" smtClean="0">
                              <a:latin typeface="Cambria Math" panose="02040503050406030204" pitchFamily="18" charset="0"/>
                            </a:rPr>
                            <m:t>𝐵</m:t>
                          </m:r>
                          <m:r>
                            <a:rPr lang="en-IN" sz="2800" b="0" i="1" smtClean="0">
                              <a:latin typeface="Cambria Math" panose="02040503050406030204" pitchFamily="18" charset="0"/>
                            </a:rPr>
                            <m:t>)</m:t>
                          </m:r>
                        </m:den>
                      </m:f>
                    </m:oMath>
                  </m:oMathPara>
                </a14:m>
                <a:endParaRPr lang="en-IN" sz="2800" b="0" dirty="0"/>
              </a:p>
              <a:p>
                <a:pPr marL="0" indent="0">
                  <a:buNone/>
                </a:pPr>
                <a:r>
                  <a:rPr lang="en-IN" sz="2800" dirty="0"/>
                  <a:t>	Probability of A happening when B happens is equal to the ratio of the probability of B happening when A happens multiplied by probability of A happening to probability of B happening.</a:t>
                </a:r>
              </a:p>
              <a:p>
                <a:pPr marL="0" indent="0">
                  <a:buNone/>
                </a:pPr>
                <a:endParaRPr lang="en-IN"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600" t="-2754"/>
                </a:stretch>
              </a:blipFill>
            </p:spPr>
            <p:txBody>
              <a:bodyPr/>
              <a:lstStyle/>
              <a:p>
                <a:r>
                  <a:rPr lang="en-IN">
                    <a:noFill/>
                  </a:rPr>
                  <a:t> </a:t>
                </a:r>
              </a:p>
            </p:txBody>
          </p:sp>
        </mc:Fallback>
      </mc:AlternateContent>
    </p:spTree>
    <p:extLst>
      <p:ext uri="{BB962C8B-B14F-4D97-AF65-F5344CB8AC3E}">
        <p14:creationId xmlns:p14="http://schemas.microsoft.com/office/powerpoint/2010/main" val="23216395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Naïve Bayesian Classifier</a:t>
            </a:r>
          </a:p>
        </p:txBody>
      </p:sp>
      <p:sp>
        <p:nvSpPr>
          <p:cNvPr id="3" name="Content Placeholder 2"/>
          <p:cNvSpPr>
            <a:spLocks noGrp="1"/>
          </p:cNvSpPr>
          <p:nvPr>
            <p:ph idx="1"/>
          </p:nvPr>
        </p:nvSpPr>
        <p:spPr/>
        <p:txBody>
          <a:bodyPr>
            <a:normAutofit/>
          </a:bodyPr>
          <a:lstStyle/>
          <a:p>
            <a:r>
              <a:rPr lang="en-IN" sz="3200" dirty="0"/>
              <a:t>Simply put,</a:t>
            </a:r>
          </a:p>
          <a:p>
            <a:pPr lvl="1"/>
            <a:r>
              <a:rPr lang="en-IN" sz="2800" dirty="0"/>
              <a:t>It calculates probability of an attribute having a particular value with the value to be predicted</a:t>
            </a:r>
          </a:p>
          <a:p>
            <a:pPr lvl="1"/>
            <a:r>
              <a:rPr lang="en-IN" sz="2800" dirty="0"/>
              <a:t>For example,</a:t>
            </a:r>
          </a:p>
          <a:p>
            <a:pPr lvl="2"/>
            <a:r>
              <a:rPr lang="en-IN" sz="2400" dirty="0"/>
              <a:t>Given certain Humidity</a:t>
            </a:r>
          </a:p>
          <a:p>
            <a:pPr lvl="3"/>
            <a:r>
              <a:rPr lang="en-IN" sz="2200" dirty="0"/>
              <a:t>Will it rain today?</a:t>
            </a:r>
          </a:p>
        </p:txBody>
      </p:sp>
    </p:spTree>
    <p:extLst>
      <p:ext uri="{BB962C8B-B14F-4D97-AF65-F5344CB8AC3E}">
        <p14:creationId xmlns:p14="http://schemas.microsoft.com/office/powerpoint/2010/main" val="17959675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Naïve Bayesian Classifier</a:t>
            </a:r>
          </a:p>
        </p:txBody>
      </p:sp>
      <p:sp>
        <p:nvSpPr>
          <p:cNvPr id="3" name="Content Placeholder 2"/>
          <p:cNvSpPr>
            <a:spLocks noGrp="1"/>
          </p:cNvSpPr>
          <p:nvPr>
            <p:ph idx="1"/>
          </p:nvPr>
        </p:nvSpPr>
        <p:spPr>
          <a:xfrm>
            <a:off x="1141413" y="2097088"/>
            <a:ext cx="9905999" cy="3541714"/>
          </a:xfrm>
        </p:spPr>
        <p:txBody>
          <a:bodyPr>
            <a:noAutofit/>
          </a:bodyPr>
          <a:lstStyle/>
          <a:p>
            <a:r>
              <a:rPr lang="en-IN" sz="3600" dirty="0"/>
              <a:t>Naïve Bayesian assumes conditional independence</a:t>
            </a:r>
          </a:p>
          <a:p>
            <a:r>
              <a:rPr lang="en-IN" sz="3600" dirty="0"/>
              <a:t>This means that it assumes all the features that we are looking at are independent</a:t>
            </a:r>
          </a:p>
          <a:p>
            <a:pPr lvl="1"/>
            <a:r>
              <a:rPr lang="en-IN" sz="3200" dirty="0"/>
              <a:t>For example, it will not account for interdependence between humidity and temperature while predicting whether or not it will rain</a:t>
            </a:r>
          </a:p>
          <a:p>
            <a:pPr lvl="1"/>
            <a:r>
              <a:rPr lang="en-IN" sz="2200" dirty="0"/>
              <a:t>THUS THE NAME!!</a:t>
            </a:r>
          </a:p>
        </p:txBody>
      </p:sp>
    </p:spTree>
    <p:extLst>
      <p:ext uri="{BB962C8B-B14F-4D97-AF65-F5344CB8AC3E}">
        <p14:creationId xmlns:p14="http://schemas.microsoft.com/office/powerpoint/2010/main" val="2971595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074" name="Picture 2" descr="http://m.memegen.com/5iwc6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37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34739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 Diagonal Corner 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1334816" y="994831"/>
            <a:ext cx="5507418" cy="4796370"/>
          </a:xfrm>
          <a:prstGeom prst="rect">
            <a:avLst/>
          </a:prstGeom>
        </p:spPr>
      </p:pic>
      <p:sp>
        <p:nvSpPr>
          <p:cNvPr id="2" name="Title 1"/>
          <p:cNvSpPr>
            <a:spLocks noGrp="1"/>
          </p:cNvSpPr>
          <p:nvPr>
            <p:ph type="title"/>
          </p:nvPr>
        </p:nvSpPr>
        <p:spPr>
          <a:xfrm>
            <a:off x="8087277" y="2415787"/>
            <a:ext cx="3281003" cy="1478570"/>
          </a:xfrm>
        </p:spPr>
        <p:txBody>
          <a:bodyPr anchor="b">
            <a:normAutofit/>
          </a:bodyPr>
          <a:lstStyle/>
          <a:p>
            <a:pPr algn="ctr"/>
            <a:r>
              <a:rPr lang="en-IN" sz="2800" dirty="0"/>
              <a:t>Naïve Bayesian Example of Learning Phase</a:t>
            </a:r>
          </a:p>
        </p:txBody>
      </p:sp>
    </p:spTree>
    <p:extLst>
      <p:ext uri="{BB962C8B-B14F-4D97-AF65-F5344CB8AC3E}">
        <p14:creationId xmlns:p14="http://schemas.microsoft.com/office/powerpoint/2010/main" val="1605848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400985"/>
            <a:ext cx="9905998" cy="1478570"/>
          </a:xfrm>
        </p:spPr>
        <p:txBody>
          <a:bodyPr/>
          <a:lstStyle/>
          <a:p>
            <a:pPr algn="ctr"/>
            <a:r>
              <a:rPr lang="en-IN" dirty="0"/>
              <a:t>Naïve Bayesian Example of Learning Phase</a:t>
            </a:r>
          </a:p>
        </p:txBody>
      </p:sp>
      <p:pic>
        <p:nvPicPr>
          <p:cNvPr id="4" name="Picture 3"/>
          <p:cNvPicPr>
            <a:picLocks noChangeAspect="1"/>
          </p:cNvPicPr>
          <p:nvPr/>
        </p:nvPicPr>
        <p:blipFill>
          <a:blip r:embed="rId2"/>
          <a:stretch>
            <a:fillRect/>
          </a:stretch>
        </p:blipFill>
        <p:spPr>
          <a:xfrm>
            <a:off x="819809" y="1077585"/>
            <a:ext cx="5507418" cy="4796370"/>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1242977003"/>
              </p:ext>
            </p:extLst>
          </p:nvPr>
        </p:nvGraphicFramePr>
        <p:xfrm>
          <a:off x="6516416" y="1077585"/>
          <a:ext cx="2343804" cy="1266222"/>
        </p:xfrm>
        <a:graphic>
          <a:graphicData uri="http://schemas.openxmlformats.org/drawingml/2006/table">
            <a:tbl>
              <a:tblPr firstRow="1" bandRow="1">
                <a:tableStyleId>{7DF18680-E054-41AD-8BC1-D1AEF772440D}</a:tableStyleId>
              </a:tblPr>
              <a:tblGrid>
                <a:gridCol w="781268">
                  <a:extLst>
                    <a:ext uri="{9D8B030D-6E8A-4147-A177-3AD203B41FA5}">
                      <a16:colId xmlns:a16="http://schemas.microsoft.com/office/drawing/2014/main" val="4147467657"/>
                    </a:ext>
                  </a:extLst>
                </a:gridCol>
                <a:gridCol w="781268">
                  <a:extLst>
                    <a:ext uri="{9D8B030D-6E8A-4147-A177-3AD203B41FA5}">
                      <a16:colId xmlns:a16="http://schemas.microsoft.com/office/drawing/2014/main" val="1183951366"/>
                    </a:ext>
                  </a:extLst>
                </a:gridCol>
                <a:gridCol w="781268">
                  <a:extLst>
                    <a:ext uri="{9D8B030D-6E8A-4147-A177-3AD203B41FA5}">
                      <a16:colId xmlns:a16="http://schemas.microsoft.com/office/drawing/2014/main" val="3837477938"/>
                    </a:ext>
                  </a:extLst>
                </a:gridCol>
              </a:tblGrid>
              <a:tr h="422074">
                <a:tc>
                  <a:txBody>
                    <a:bodyPr/>
                    <a:lstStyle/>
                    <a:p>
                      <a:r>
                        <a:rPr lang="en-IN" dirty="0"/>
                        <a:t>Age</a:t>
                      </a:r>
                    </a:p>
                  </a:txBody>
                  <a:tcPr/>
                </a:tc>
                <a:tc>
                  <a:txBody>
                    <a:bodyPr/>
                    <a:lstStyle/>
                    <a:p>
                      <a:r>
                        <a:rPr lang="en-IN" dirty="0"/>
                        <a:t>Buys</a:t>
                      </a:r>
                    </a:p>
                  </a:txBody>
                  <a:tcPr/>
                </a:tc>
                <a:tc>
                  <a:txBody>
                    <a:bodyPr/>
                    <a:lstStyle/>
                    <a:p>
                      <a:r>
                        <a:rPr lang="en-IN" dirty="0"/>
                        <a:t>Count</a:t>
                      </a:r>
                    </a:p>
                  </a:txBody>
                  <a:tcPr/>
                </a:tc>
                <a:extLst>
                  <a:ext uri="{0D108BD9-81ED-4DB2-BD59-A6C34878D82A}">
                    <a16:rowId xmlns:a16="http://schemas.microsoft.com/office/drawing/2014/main" val="485582081"/>
                  </a:ext>
                </a:extLst>
              </a:tr>
              <a:tr h="422074">
                <a:tc>
                  <a:txBody>
                    <a:bodyPr/>
                    <a:lstStyle/>
                    <a:p>
                      <a:r>
                        <a:rPr lang="en-IN" dirty="0"/>
                        <a:t>&lt;=30</a:t>
                      </a:r>
                    </a:p>
                  </a:txBody>
                  <a:tcPr/>
                </a:tc>
                <a:tc>
                  <a:txBody>
                    <a:bodyPr/>
                    <a:lstStyle/>
                    <a:p>
                      <a:r>
                        <a:rPr lang="en-IN" dirty="0"/>
                        <a:t>No</a:t>
                      </a:r>
                    </a:p>
                  </a:txBody>
                  <a:tcPr/>
                </a:tc>
                <a:tc>
                  <a:txBody>
                    <a:bodyPr/>
                    <a:lstStyle/>
                    <a:p>
                      <a:r>
                        <a:rPr lang="en-IN" dirty="0"/>
                        <a:t>1</a:t>
                      </a:r>
                    </a:p>
                  </a:txBody>
                  <a:tcPr/>
                </a:tc>
                <a:extLst>
                  <a:ext uri="{0D108BD9-81ED-4DB2-BD59-A6C34878D82A}">
                    <a16:rowId xmlns:a16="http://schemas.microsoft.com/office/drawing/2014/main" val="37288787"/>
                  </a:ext>
                </a:extLst>
              </a:tr>
              <a:tr h="422074">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3083387491"/>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3676866340"/>
              </p:ext>
            </p:extLst>
          </p:nvPr>
        </p:nvGraphicFramePr>
        <p:xfrm>
          <a:off x="8094002" y="4607733"/>
          <a:ext cx="2211390" cy="1266222"/>
        </p:xfrm>
        <a:graphic>
          <a:graphicData uri="http://schemas.openxmlformats.org/drawingml/2006/table">
            <a:tbl>
              <a:tblPr firstRow="1" bandRow="1">
                <a:tableStyleId>{7DF18680-E054-41AD-8BC1-D1AEF772440D}</a:tableStyleId>
              </a:tblPr>
              <a:tblGrid>
                <a:gridCol w="737130">
                  <a:extLst>
                    <a:ext uri="{9D8B030D-6E8A-4147-A177-3AD203B41FA5}">
                      <a16:colId xmlns:a16="http://schemas.microsoft.com/office/drawing/2014/main" val="4147467657"/>
                    </a:ext>
                  </a:extLst>
                </a:gridCol>
                <a:gridCol w="737130">
                  <a:extLst>
                    <a:ext uri="{9D8B030D-6E8A-4147-A177-3AD203B41FA5}">
                      <a16:colId xmlns:a16="http://schemas.microsoft.com/office/drawing/2014/main" val="1183951366"/>
                    </a:ext>
                  </a:extLst>
                </a:gridCol>
                <a:gridCol w="737130">
                  <a:extLst>
                    <a:ext uri="{9D8B030D-6E8A-4147-A177-3AD203B41FA5}">
                      <a16:colId xmlns:a16="http://schemas.microsoft.com/office/drawing/2014/main" val="3837477938"/>
                    </a:ext>
                  </a:extLst>
                </a:gridCol>
              </a:tblGrid>
              <a:tr h="422074">
                <a:tc>
                  <a:txBody>
                    <a:bodyPr/>
                    <a:lstStyle/>
                    <a:p>
                      <a:r>
                        <a:rPr lang="en-IN" dirty="0"/>
                        <a:t>Buys</a:t>
                      </a:r>
                    </a:p>
                  </a:txBody>
                  <a:tcPr/>
                </a:tc>
                <a:tc>
                  <a:txBody>
                    <a:bodyPr/>
                    <a:lstStyle/>
                    <a:p>
                      <a:r>
                        <a:rPr lang="en-IN" dirty="0"/>
                        <a:t>Buys</a:t>
                      </a:r>
                    </a:p>
                  </a:txBody>
                  <a:tcPr/>
                </a:tc>
                <a:tc>
                  <a:txBody>
                    <a:bodyPr/>
                    <a:lstStyle/>
                    <a:p>
                      <a:r>
                        <a:rPr lang="en-IN" dirty="0"/>
                        <a:t>Count</a:t>
                      </a:r>
                    </a:p>
                  </a:txBody>
                  <a:tcPr/>
                </a:tc>
                <a:extLst>
                  <a:ext uri="{0D108BD9-81ED-4DB2-BD59-A6C34878D82A}">
                    <a16:rowId xmlns:a16="http://schemas.microsoft.com/office/drawing/2014/main" val="485582081"/>
                  </a:ext>
                </a:extLst>
              </a:tr>
              <a:tr h="422074">
                <a:tc>
                  <a:txBody>
                    <a:bodyPr/>
                    <a:lstStyle/>
                    <a:p>
                      <a:r>
                        <a:rPr lang="en-IN" dirty="0"/>
                        <a:t>No</a:t>
                      </a:r>
                    </a:p>
                  </a:txBody>
                  <a:tcPr/>
                </a:tc>
                <a:tc>
                  <a:txBody>
                    <a:bodyPr/>
                    <a:lstStyle/>
                    <a:p>
                      <a:r>
                        <a:rPr lang="en-IN" dirty="0"/>
                        <a:t>No</a:t>
                      </a:r>
                    </a:p>
                  </a:txBody>
                  <a:tcPr/>
                </a:tc>
                <a:tc>
                  <a:txBody>
                    <a:bodyPr/>
                    <a:lstStyle/>
                    <a:p>
                      <a:r>
                        <a:rPr lang="en-IN" dirty="0"/>
                        <a:t>1</a:t>
                      </a:r>
                    </a:p>
                  </a:txBody>
                  <a:tcPr/>
                </a:tc>
                <a:extLst>
                  <a:ext uri="{0D108BD9-81ED-4DB2-BD59-A6C34878D82A}">
                    <a16:rowId xmlns:a16="http://schemas.microsoft.com/office/drawing/2014/main" val="37288787"/>
                  </a:ext>
                </a:extLst>
              </a:tr>
              <a:tr h="422074">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308338749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161540747"/>
              </p:ext>
            </p:extLst>
          </p:nvPr>
        </p:nvGraphicFramePr>
        <p:xfrm>
          <a:off x="6516416" y="2855934"/>
          <a:ext cx="2343804" cy="1266222"/>
        </p:xfrm>
        <a:graphic>
          <a:graphicData uri="http://schemas.openxmlformats.org/drawingml/2006/table">
            <a:tbl>
              <a:tblPr firstRow="1" bandRow="1">
                <a:tableStyleId>{7DF18680-E054-41AD-8BC1-D1AEF772440D}</a:tableStyleId>
              </a:tblPr>
              <a:tblGrid>
                <a:gridCol w="781268">
                  <a:extLst>
                    <a:ext uri="{9D8B030D-6E8A-4147-A177-3AD203B41FA5}">
                      <a16:colId xmlns:a16="http://schemas.microsoft.com/office/drawing/2014/main" val="4147467657"/>
                    </a:ext>
                  </a:extLst>
                </a:gridCol>
                <a:gridCol w="781268">
                  <a:extLst>
                    <a:ext uri="{9D8B030D-6E8A-4147-A177-3AD203B41FA5}">
                      <a16:colId xmlns:a16="http://schemas.microsoft.com/office/drawing/2014/main" val="1183951366"/>
                    </a:ext>
                  </a:extLst>
                </a:gridCol>
                <a:gridCol w="781268">
                  <a:extLst>
                    <a:ext uri="{9D8B030D-6E8A-4147-A177-3AD203B41FA5}">
                      <a16:colId xmlns:a16="http://schemas.microsoft.com/office/drawing/2014/main" val="3837477938"/>
                    </a:ext>
                  </a:extLst>
                </a:gridCol>
              </a:tblGrid>
              <a:tr h="422074">
                <a:tc>
                  <a:txBody>
                    <a:bodyPr/>
                    <a:lstStyle/>
                    <a:p>
                      <a:r>
                        <a:rPr lang="en-IN" dirty="0"/>
                        <a:t>Stud</a:t>
                      </a:r>
                    </a:p>
                  </a:txBody>
                  <a:tcPr/>
                </a:tc>
                <a:tc>
                  <a:txBody>
                    <a:bodyPr/>
                    <a:lstStyle/>
                    <a:p>
                      <a:r>
                        <a:rPr lang="en-IN" dirty="0"/>
                        <a:t>Buys</a:t>
                      </a:r>
                    </a:p>
                  </a:txBody>
                  <a:tcPr/>
                </a:tc>
                <a:tc>
                  <a:txBody>
                    <a:bodyPr/>
                    <a:lstStyle/>
                    <a:p>
                      <a:r>
                        <a:rPr lang="en-IN" dirty="0"/>
                        <a:t>Count</a:t>
                      </a:r>
                    </a:p>
                  </a:txBody>
                  <a:tcPr/>
                </a:tc>
                <a:extLst>
                  <a:ext uri="{0D108BD9-81ED-4DB2-BD59-A6C34878D82A}">
                    <a16:rowId xmlns:a16="http://schemas.microsoft.com/office/drawing/2014/main" val="485582081"/>
                  </a:ext>
                </a:extLst>
              </a:tr>
              <a:tr h="422074">
                <a:tc>
                  <a:txBody>
                    <a:bodyPr/>
                    <a:lstStyle/>
                    <a:p>
                      <a:r>
                        <a:rPr lang="en-IN" dirty="0"/>
                        <a:t>No</a:t>
                      </a:r>
                    </a:p>
                  </a:txBody>
                  <a:tcPr/>
                </a:tc>
                <a:tc>
                  <a:txBody>
                    <a:bodyPr/>
                    <a:lstStyle/>
                    <a:p>
                      <a:r>
                        <a:rPr lang="en-IN" dirty="0"/>
                        <a:t>No</a:t>
                      </a:r>
                    </a:p>
                  </a:txBody>
                  <a:tcPr/>
                </a:tc>
                <a:tc>
                  <a:txBody>
                    <a:bodyPr/>
                    <a:lstStyle/>
                    <a:p>
                      <a:r>
                        <a:rPr lang="en-IN" dirty="0"/>
                        <a:t>1</a:t>
                      </a:r>
                    </a:p>
                  </a:txBody>
                  <a:tcPr/>
                </a:tc>
                <a:extLst>
                  <a:ext uri="{0D108BD9-81ED-4DB2-BD59-A6C34878D82A}">
                    <a16:rowId xmlns:a16="http://schemas.microsoft.com/office/drawing/2014/main" val="37288787"/>
                  </a:ext>
                </a:extLst>
              </a:tr>
              <a:tr h="422074">
                <a:tc>
                  <a:txBody>
                    <a:bodyPr/>
                    <a:lstStyle/>
                    <a:p>
                      <a:endParaRPr lang="en-IN" dirty="0"/>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3083387491"/>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4064309999"/>
              </p:ext>
            </p:extLst>
          </p:nvPr>
        </p:nvGraphicFramePr>
        <p:xfrm>
          <a:off x="9181823" y="2855934"/>
          <a:ext cx="2435253" cy="1266222"/>
        </p:xfrm>
        <a:graphic>
          <a:graphicData uri="http://schemas.openxmlformats.org/drawingml/2006/table">
            <a:tbl>
              <a:tblPr firstRow="1" bandRow="1">
                <a:tableStyleId>{7DF18680-E054-41AD-8BC1-D1AEF772440D}</a:tableStyleId>
              </a:tblPr>
              <a:tblGrid>
                <a:gridCol w="811751">
                  <a:extLst>
                    <a:ext uri="{9D8B030D-6E8A-4147-A177-3AD203B41FA5}">
                      <a16:colId xmlns:a16="http://schemas.microsoft.com/office/drawing/2014/main" val="4147467657"/>
                    </a:ext>
                  </a:extLst>
                </a:gridCol>
                <a:gridCol w="811751">
                  <a:extLst>
                    <a:ext uri="{9D8B030D-6E8A-4147-A177-3AD203B41FA5}">
                      <a16:colId xmlns:a16="http://schemas.microsoft.com/office/drawing/2014/main" val="1183951366"/>
                    </a:ext>
                  </a:extLst>
                </a:gridCol>
                <a:gridCol w="811751">
                  <a:extLst>
                    <a:ext uri="{9D8B030D-6E8A-4147-A177-3AD203B41FA5}">
                      <a16:colId xmlns:a16="http://schemas.microsoft.com/office/drawing/2014/main" val="3837477938"/>
                    </a:ext>
                  </a:extLst>
                </a:gridCol>
              </a:tblGrid>
              <a:tr h="422074">
                <a:tc>
                  <a:txBody>
                    <a:bodyPr/>
                    <a:lstStyle/>
                    <a:p>
                      <a:r>
                        <a:rPr lang="en-IN" dirty="0"/>
                        <a:t>Credit</a:t>
                      </a:r>
                    </a:p>
                  </a:txBody>
                  <a:tcPr/>
                </a:tc>
                <a:tc>
                  <a:txBody>
                    <a:bodyPr/>
                    <a:lstStyle/>
                    <a:p>
                      <a:r>
                        <a:rPr lang="en-IN" dirty="0"/>
                        <a:t>Buys</a:t>
                      </a:r>
                    </a:p>
                  </a:txBody>
                  <a:tcPr/>
                </a:tc>
                <a:tc>
                  <a:txBody>
                    <a:bodyPr/>
                    <a:lstStyle/>
                    <a:p>
                      <a:r>
                        <a:rPr lang="en-IN" dirty="0"/>
                        <a:t>Count</a:t>
                      </a:r>
                    </a:p>
                  </a:txBody>
                  <a:tcPr/>
                </a:tc>
                <a:extLst>
                  <a:ext uri="{0D108BD9-81ED-4DB2-BD59-A6C34878D82A}">
                    <a16:rowId xmlns:a16="http://schemas.microsoft.com/office/drawing/2014/main" val="485582081"/>
                  </a:ext>
                </a:extLst>
              </a:tr>
              <a:tr h="422074">
                <a:tc>
                  <a:txBody>
                    <a:bodyPr/>
                    <a:lstStyle/>
                    <a:p>
                      <a:r>
                        <a:rPr lang="en-IN" dirty="0"/>
                        <a:t>Fair</a:t>
                      </a:r>
                    </a:p>
                  </a:txBody>
                  <a:tcPr/>
                </a:tc>
                <a:tc>
                  <a:txBody>
                    <a:bodyPr/>
                    <a:lstStyle/>
                    <a:p>
                      <a:r>
                        <a:rPr lang="en-IN" dirty="0"/>
                        <a:t>No</a:t>
                      </a:r>
                    </a:p>
                  </a:txBody>
                  <a:tcPr/>
                </a:tc>
                <a:tc>
                  <a:txBody>
                    <a:bodyPr/>
                    <a:lstStyle/>
                    <a:p>
                      <a:r>
                        <a:rPr lang="en-IN" dirty="0"/>
                        <a:t>1</a:t>
                      </a:r>
                    </a:p>
                  </a:txBody>
                  <a:tcPr/>
                </a:tc>
                <a:extLst>
                  <a:ext uri="{0D108BD9-81ED-4DB2-BD59-A6C34878D82A}">
                    <a16:rowId xmlns:a16="http://schemas.microsoft.com/office/drawing/2014/main" val="37288787"/>
                  </a:ext>
                </a:extLst>
              </a:tr>
              <a:tr h="422074">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3083387491"/>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2987586796"/>
              </p:ext>
            </p:extLst>
          </p:nvPr>
        </p:nvGraphicFramePr>
        <p:xfrm>
          <a:off x="9181823" y="1077585"/>
          <a:ext cx="2435253" cy="1266222"/>
        </p:xfrm>
        <a:graphic>
          <a:graphicData uri="http://schemas.openxmlformats.org/drawingml/2006/table">
            <a:tbl>
              <a:tblPr firstRow="1" bandRow="1">
                <a:tableStyleId>{7DF18680-E054-41AD-8BC1-D1AEF772440D}</a:tableStyleId>
              </a:tblPr>
              <a:tblGrid>
                <a:gridCol w="908108">
                  <a:extLst>
                    <a:ext uri="{9D8B030D-6E8A-4147-A177-3AD203B41FA5}">
                      <a16:colId xmlns:a16="http://schemas.microsoft.com/office/drawing/2014/main" val="4147467657"/>
                    </a:ext>
                  </a:extLst>
                </a:gridCol>
                <a:gridCol w="715394">
                  <a:extLst>
                    <a:ext uri="{9D8B030D-6E8A-4147-A177-3AD203B41FA5}">
                      <a16:colId xmlns:a16="http://schemas.microsoft.com/office/drawing/2014/main" val="1183951366"/>
                    </a:ext>
                  </a:extLst>
                </a:gridCol>
                <a:gridCol w="811751">
                  <a:extLst>
                    <a:ext uri="{9D8B030D-6E8A-4147-A177-3AD203B41FA5}">
                      <a16:colId xmlns:a16="http://schemas.microsoft.com/office/drawing/2014/main" val="3837477938"/>
                    </a:ext>
                  </a:extLst>
                </a:gridCol>
              </a:tblGrid>
              <a:tr h="422074">
                <a:tc>
                  <a:txBody>
                    <a:bodyPr/>
                    <a:lstStyle/>
                    <a:p>
                      <a:r>
                        <a:rPr lang="en-IN" dirty="0"/>
                        <a:t>Income</a:t>
                      </a:r>
                    </a:p>
                  </a:txBody>
                  <a:tcPr/>
                </a:tc>
                <a:tc>
                  <a:txBody>
                    <a:bodyPr/>
                    <a:lstStyle/>
                    <a:p>
                      <a:r>
                        <a:rPr lang="en-IN" dirty="0"/>
                        <a:t>Buys</a:t>
                      </a:r>
                    </a:p>
                  </a:txBody>
                  <a:tcPr/>
                </a:tc>
                <a:tc>
                  <a:txBody>
                    <a:bodyPr/>
                    <a:lstStyle/>
                    <a:p>
                      <a:r>
                        <a:rPr lang="en-IN" dirty="0"/>
                        <a:t>Count</a:t>
                      </a:r>
                    </a:p>
                  </a:txBody>
                  <a:tcPr/>
                </a:tc>
                <a:extLst>
                  <a:ext uri="{0D108BD9-81ED-4DB2-BD59-A6C34878D82A}">
                    <a16:rowId xmlns:a16="http://schemas.microsoft.com/office/drawing/2014/main" val="485582081"/>
                  </a:ext>
                </a:extLst>
              </a:tr>
              <a:tr h="422074">
                <a:tc>
                  <a:txBody>
                    <a:bodyPr/>
                    <a:lstStyle/>
                    <a:p>
                      <a:r>
                        <a:rPr lang="en-IN" dirty="0"/>
                        <a:t>High</a:t>
                      </a:r>
                    </a:p>
                  </a:txBody>
                  <a:tcPr/>
                </a:tc>
                <a:tc>
                  <a:txBody>
                    <a:bodyPr/>
                    <a:lstStyle/>
                    <a:p>
                      <a:r>
                        <a:rPr lang="en-IN" dirty="0"/>
                        <a:t>No</a:t>
                      </a:r>
                    </a:p>
                  </a:txBody>
                  <a:tcPr/>
                </a:tc>
                <a:tc>
                  <a:txBody>
                    <a:bodyPr/>
                    <a:lstStyle/>
                    <a:p>
                      <a:r>
                        <a:rPr lang="en-IN" dirty="0"/>
                        <a:t>1</a:t>
                      </a:r>
                    </a:p>
                  </a:txBody>
                  <a:tcPr/>
                </a:tc>
                <a:extLst>
                  <a:ext uri="{0D108BD9-81ED-4DB2-BD59-A6C34878D82A}">
                    <a16:rowId xmlns:a16="http://schemas.microsoft.com/office/drawing/2014/main" val="37288787"/>
                  </a:ext>
                </a:extLst>
              </a:tr>
              <a:tr h="422074">
                <a:tc>
                  <a:txBody>
                    <a:bodyPr/>
                    <a:lstStyle/>
                    <a:p>
                      <a:endParaRPr lang="en-IN" dirty="0"/>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3083387491"/>
                  </a:ext>
                </a:extLst>
              </a:tr>
            </a:tbl>
          </a:graphicData>
        </a:graphic>
      </p:graphicFrame>
      <p:sp>
        <p:nvSpPr>
          <p:cNvPr id="14" name="Rectangle 13"/>
          <p:cNvSpPr/>
          <p:nvPr/>
        </p:nvSpPr>
        <p:spPr>
          <a:xfrm>
            <a:off x="714703" y="1471448"/>
            <a:ext cx="5696607" cy="304800"/>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p:cNvSpPr/>
          <p:nvPr/>
        </p:nvSpPr>
        <p:spPr>
          <a:xfrm>
            <a:off x="109321" y="1492469"/>
            <a:ext cx="567558" cy="283779"/>
          </a:xfrm>
          <a:prstGeom prst="righ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427881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400985"/>
            <a:ext cx="9905998" cy="1478570"/>
          </a:xfrm>
        </p:spPr>
        <p:txBody>
          <a:bodyPr/>
          <a:lstStyle/>
          <a:p>
            <a:pPr algn="ctr"/>
            <a:r>
              <a:rPr lang="en-IN" dirty="0"/>
              <a:t>Naïve Bayesian Example of Learning Phase</a:t>
            </a:r>
          </a:p>
        </p:txBody>
      </p:sp>
      <p:pic>
        <p:nvPicPr>
          <p:cNvPr id="4" name="Picture 3"/>
          <p:cNvPicPr>
            <a:picLocks noChangeAspect="1"/>
          </p:cNvPicPr>
          <p:nvPr/>
        </p:nvPicPr>
        <p:blipFill>
          <a:blip r:embed="rId2"/>
          <a:stretch>
            <a:fillRect/>
          </a:stretch>
        </p:blipFill>
        <p:spPr>
          <a:xfrm>
            <a:off x="819809" y="1077585"/>
            <a:ext cx="5507418" cy="4796370"/>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2485728568"/>
              </p:ext>
            </p:extLst>
          </p:nvPr>
        </p:nvGraphicFramePr>
        <p:xfrm>
          <a:off x="6516416" y="1077585"/>
          <a:ext cx="2343804" cy="1266222"/>
        </p:xfrm>
        <a:graphic>
          <a:graphicData uri="http://schemas.openxmlformats.org/drawingml/2006/table">
            <a:tbl>
              <a:tblPr firstRow="1" bandRow="1">
                <a:tableStyleId>{7DF18680-E054-41AD-8BC1-D1AEF772440D}</a:tableStyleId>
              </a:tblPr>
              <a:tblGrid>
                <a:gridCol w="781268">
                  <a:extLst>
                    <a:ext uri="{9D8B030D-6E8A-4147-A177-3AD203B41FA5}">
                      <a16:colId xmlns:a16="http://schemas.microsoft.com/office/drawing/2014/main" val="4147467657"/>
                    </a:ext>
                  </a:extLst>
                </a:gridCol>
                <a:gridCol w="781268">
                  <a:extLst>
                    <a:ext uri="{9D8B030D-6E8A-4147-A177-3AD203B41FA5}">
                      <a16:colId xmlns:a16="http://schemas.microsoft.com/office/drawing/2014/main" val="1183951366"/>
                    </a:ext>
                  </a:extLst>
                </a:gridCol>
                <a:gridCol w="781268">
                  <a:extLst>
                    <a:ext uri="{9D8B030D-6E8A-4147-A177-3AD203B41FA5}">
                      <a16:colId xmlns:a16="http://schemas.microsoft.com/office/drawing/2014/main" val="3837477938"/>
                    </a:ext>
                  </a:extLst>
                </a:gridCol>
              </a:tblGrid>
              <a:tr h="422074">
                <a:tc>
                  <a:txBody>
                    <a:bodyPr/>
                    <a:lstStyle/>
                    <a:p>
                      <a:r>
                        <a:rPr lang="en-IN" dirty="0"/>
                        <a:t>Age</a:t>
                      </a:r>
                    </a:p>
                  </a:txBody>
                  <a:tcPr/>
                </a:tc>
                <a:tc>
                  <a:txBody>
                    <a:bodyPr/>
                    <a:lstStyle/>
                    <a:p>
                      <a:r>
                        <a:rPr lang="en-IN" dirty="0"/>
                        <a:t>Buys</a:t>
                      </a:r>
                    </a:p>
                  </a:txBody>
                  <a:tcPr/>
                </a:tc>
                <a:tc>
                  <a:txBody>
                    <a:bodyPr/>
                    <a:lstStyle/>
                    <a:p>
                      <a:r>
                        <a:rPr lang="en-IN" dirty="0"/>
                        <a:t>Count</a:t>
                      </a:r>
                    </a:p>
                  </a:txBody>
                  <a:tcPr/>
                </a:tc>
                <a:extLst>
                  <a:ext uri="{0D108BD9-81ED-4DB2-BD59-A6C34878D82A}">
                    <a16:rowId xmlns:a16="http://schemas.microsoft.com/office/drawing/2014/main" val="485582081"/>
                  </a:ext>
                </a:extLst>
              </a:tr>
              <a:tr h="422074">
                <a:tc>
                  <a:txBody>
                    <a:bodyPr/>
                    <a:lstStyle/>
                    <a:p>
                      <a:r>
                        <a:rPr lang="en-IN" dirty="0"/>
                        <a:t>&lt;=30</a:t>
                      </a:r>
                    </a:p>
                  </a:txBody>
                  <a:tcPr/>
                </a:tc>
                <a:tc>
                  <a:txBody>
                    <a:bodyPr/>
                    <a:lstStyle/>
                    <a:p>
                      <a:r>
                        <a:rPr lang="en-IN" dirty="0"/>
                        <a:t>No</a:t>
                      </a:r>
                    </a:p>
                  </a:txBody>
                  <a:tcPr/>
                </a:tc>
                <a:tc>
                  <a:txBody>
                    <a:bodyPr/>
                    <a:lstStyle/>
                    <a:p>
                      <a:r>
                        <a:rPr lang="en-IN" dirty="0"/>
                        <a:t>2</a:t>
                      </a:r>
                    </a:p>
                  </a:txBody>
                  <a:tcPr/>
                </a:tc>
                <a:extLst>
                  <a:ext uri="{0D108BD9-81ED-4DB2-BD59-A6C34878D82A}">
                    <a16:rowId xmlns:a16="http://schemas.microsoft.com/office/drawing/2014/main" val="37288787"/>
                  </a:ext>
                </a:extLst>
              </a:tr>
              <a:tr h="422074">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3083387491"/>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34379882"/>
              </p:ext>
            </p:extLst>
          </p:nvPr>
        </p:nvGraphicFramePr>
        <p:xfrm>
          <a:off x="8094002" y="4607733"/>
          <a:ext cx="2211390" cy="1266222"/>
        </p:xfrm>
        <a:graphic>
          <a:graphicData uri="http://schemas.openxmlformats.org/drawingml/2006/table">
            <a:tbl>
              <a:tblPr firstRow="1" bandRow="1">
                <a:tableStyleId>{7DF18680-E054-41AD-8BC1-D1AEF772440D}</a:tableStyleId>
              </a:tblPr>
              <a:tblGrid>
                <a:gridCol w="737130">
                  <a:extLst>
                    <a:ext uri="{9D8B030D-6E8A-4147-A177-3AD203B41FA5}">
                      <a16:colId xmlns:a16="http://schemas.microsoft.com/office/drawing/2014/main" val="4147467657"/>
                    </a:ext>
                  </a:extLst>
                </a:gridCol>
                <a:gridCol w="737130">
                  <a:extLst>
                    <a:ext uri="{9D8B030D-6E8A-4147-A177-3AD203B41FA5}">
                      <a16:colId xmlns:a16="http://schemas.microsoft.com/office/drawing/2014/main" val="1183951366"/>
                    </a:ext>
                  </a:extLst>
                </a:gridCol>
                <a:gridCol w="737130">
                  <a:extLst>
                    <a:ext uri="{9D8B030D-6E8A-4147-A177-3AD203B41FA5}">
                      <a16:colId xmlns:a16="http://schemas.microsoft.com/office/drawing/2014/main" val="3837477938"/>
                    </a:ext>
                  </a:extLst>
                </a:gridCol>
              </a:tblGrid>
              <a:tr h="422074">
                <a:tc>
                  <a:txBody>
                    <a:bodyPr/>
                    <a:lstStyle/>
                    <a:p>
                      <a:r>
                        <a:rPr lang="en-IN" dirty="0"/>
                        <a:t>Buys</a:t>
                      </a:r>
                    </a:p>
                  </a:txBody>
                  <a:tcPr/>
                </a:tc>
                <a:tc>
                  <a:txBody>
                    <a:bodyPr/>
                    <a:lstStyle/>
                    <a:p>
                      <a:r>
                        <a:rPr lang="en-IN" dirty="0"/>
                        <a:t>Buys</a:t>
                      </a:r>
                    </a:p>
                  </a:txBody>
                  <a:tcPr/>
                </a:tc>
                <a:tc>
                  <a:txBody>
                    <a:bodyPr/>
                    <a:lstStyle/>
                    <a:p>
                      <a:r>
                        <a:rPr lang="en-IN" dirty="0"/>
                        <a:t>Count</a:t>
                      </a:r>
                    </a:p>
                  </a:txBody>
                  <a:tcPr/>
                </a:tc>
                <a:extLst>
                  <a:ext uri="{0D108BD9-81ED-4DB2-BD59-A6C34878D82A}">
                    <a16:rowId xmlns:a16="http://schemas.microsoft.com/office/drawing/2014/main" val="485582081"/>
                  </a:ext>
                </a:extLst>
              </a:tr>
              <a:tr h="422074">
                <a:tc>
                  <a:txBody>
                    <a:bodyPr/>
                    <a:lstStyle/>
                    <a:p>
                      <a:r>
                        <a:rPr lang="en-IN" dirty="0"/>
                        <a:t>No</a:t>
                      </a:r>
                    </a:p>
                  </a:txBody>
                  <a:tcPr/>
                </a:tc>
                <a:tc>
                  <a:txBody>
                    <a:bodyPr/>
                    <a:lstStyle/>
                    <a:p>
                      <a:r>
                        <a:rPr lang="en-IN" dirty="0"/>
                        <a:t>No</a:t>
                      </a:r>
                    </a:p>
                  </a:txBody>
                  <a:tcPr/>
                </a:tc>
                <a:tc>
                  <a:txBody>
                    <a:bodyPr/>
                    <a:lstStyle/>
                    <a:p>
                      <a:r>
                        <a:rPr lang="en-IN" dirty="0"/>
                        <a:t>2</a:t>
                      </a:r>
                    </a:p>
                  </a:txBody>
                  <a:tcPr/>
                </a:tc>
                <a:extLst>
                  <a:ext uri="{0D108BD9-81ED-4DB2-BD59-A6C34878D82A}">
                    <a16:rowId xmlns:a16="http://schemas.microsoft.com/office/drawing/2014/main" val="37288787"/>
                  </a:ext>
                </a:extLst>
              </a:tr>
              <a:tr h="422074">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308338749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4196446082"/>
              </p:ext>
            </p:extLst>
          </p:nvPr>
        </p:nvGraphicFramePr>
        <p:xfrm>
          <a:off x="6516416" y="2855934"/>
          <a:ext cx="2343804" cy="1266222"/>
        </p:xfrm>
        <a:graphic>
          <a:graphicData uri="http://schemas.openxmlformats.org/drawingml/2006/table">
            <a:tbl>
              <a:tblPr firstRow="1" bandRow="1">
                <a:tableStyleId>{7DF18680-E054-41AD-8BC1-D1AEF772440D}</a:tableStyleId>
              </a:tblPr>
              <a:tblGrid>
                <a:gridCol w="781268">
                  <a:extLst>
                    <a:ext uri="{9D8B030D-6E8A-4147-A177-3AD203B41FA5}">
                      <a16:colId xmlns:a16="http://schemas.microsoft.com/office/drawing/2014/main" val="4147467657"/>
                    </a:ext>
                  </a:extLst>
                </a:gridCol>
                <a:gridCol w="781268">
                  <a:extLst>
                    <a:ext uri="{9D8B030D-6E8A-4147-A177-3AD203B41FA5}">
                      <a16:colId xmlns:a16="http://schemas.microsoft.com/office/drawing/2014/main" val="1183951366"/>
                    </a:ext>
                  </a:extLst>
                </a:gridCol>
                <a:gridCol w="781268">
                  <a:extLst>
                    <a:ext uri="{9D8B030D-6E8A-4147-A177-3AD203B41FA5}">
                      <a16:colId xmlns:a16="http://schemas.microsoft.com/office/drawing/2014/main" val="3837477938"/>
                    </a:ext>
                  </a:extLst>
                </a:gridCol>
              </a:tblGrid>
              <a:tr h="422074">
                <a:tc>
                  <a:txBody>
                    <a:bodyPr/>
                    <a:lstStyle/>
                    <a:p>
                      <a:r>
                        <a:rPr lang="en-IN" dirty="0"/>
                        <a:t>Stud</a:t>
                      </a:r>
                    </a:p>
                  </a:txBody>
                  <a:tcPr/>
                </a:tc>
                <a:tc>
                  <a:txBody>
                    <a:bodyPr/>
                    <a:lstStyle/>
                    <a:p>
                      <a:r>
                        <a:rPr lang="en-IN" dirty="0"/>
                        <a:t>Buys</a:t>
                      </a:r>
                    </a:p>
                  </a:txBody>
                  <a:tcPr/>
                </a:tc>
                <a:tc>
                  <a:txBody>
                    <a:bodyPr/>
                    <a:lstStyle/>
                    <a:p>
                      <a:r>
                        <a:rPr lang="en-IN" dirty="0"/>
                        <a:t>Count</a:t>
                      </a:r>
                    </a:p>
                  </a:txBody>
                  <a:tcPr/>
                </a:tc>
                <a:extLst>
                  <a:ext uri="{0D108BD9-81ED-4DB2-BD59-A6C34878D82A}">
                    <a16:rowId xmlns:a16="http://schemas.microsoft.com/office/drawing/2014/main" val="485582081"/>
                  </a:ext>
                </a:extLst>
              </a:tr>
              <a:tr h="422074">
                <a:tc>
                  <a:txBody>
                    <a:bodyPr/>
                    <a:lstStyle/>
                    <a:p>
                      <a:r>
                        <a:rPr lang="en-IN" dirty="0"/>
                        <a:t>No</a:t>
                      </a:r>
                    </a:p>
                  </a:txBody>
                  <a:tcPr/>
                </a:tc>
                <a:tc>
                  <a:txBody>
                    <a:bodyPr/>
                    <a:lstStyle/>
                    <a:p>
                      <a:r>
                        <a:rPr lang="en-IN" dirty="0"/>
                        <a:t>No</a:t>
                      </a:r>
                    </a:p>
                  </a:txBody>
                  <a:tcPr/>
                </a:tc>
                <a:tc>
                  <a:txBody>
                    <a:bodyPr/>
                    <a:lstStyle/>
                    <a:p>
                      <a:r>
                        <a:rPr lang="en-IN" dirty="0"/>
                        <a:t>2</a:t>
                      </a:r>
                    </a:p>
                  </a:txBody>
                  <a:tcPr/>
                </a:tc>
                <a:extLst>
                  <a:ext uri="{0D108BD9-81ED-4DB2-BD59-A6C34878D82A}">
                    <a16:rowId xmlns:a16="http://schemas.microsoft.com/office/drawing/2014/main" val="37288787"/>
                  </a:ext>
                </a:extLst>
              </a:tr>
              <a:tr h="422074">
                <a:tc>
                  <a:txBody>
                    <a:bodyPr/>
                    <a:lstStyle/>
                    <a:p>
                      <a:endParaRPr lang="en-IN" dirty="0"/>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3083387491"/>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87538449"/>
              </p:ext>
            </p:extLst>
          </p:nvPr>
        </p:nvGraphicFramePr>
        <p:xfrm>
          <a:off x="9181823" y="2855934"/>
          <a:ext cx="2736909" cy="1266222"/>
        </p:xfrm>
        <a:graphic>
          <a:graphicData uri="http://schemas.openxmlformats.org/drawingml/2006/table">
            <a:tbl>
              <a:tblPr firstRow="1" bandRow="1">
                <a:tableStyleId>{7DF18680-E054-41AD-8BC1-D1AEF772440D}</a:tableStyleId>
              </a:tblPr>
              <a:tblGrid>
                <a:gridCol w="1044743">
                  <a:extLst>
                    <a:ext uri="{9D8B030D-6E8A-4147-A177-3AD203B41FA5}">
                      <a16:colId xmlns:a16="http://schemas.microsoft.com/office/drawing/2014/main" val="4147467657"/>
                    </a:ext>
                  </a:extLst>
                </a:gridCol>
                <a:gridCol w="779863">
                  <a:extLst>
                    <a:ext uri="{9D8B030D-6E8A-4147-A177-3AD203B41FA5}">
                      <a16:colId xmlns:a16="http://schemas.microsoft.com/office/drawing/2014/main" val="1183951366"/>
                    </a:ext>
                  </a:extLst>
                </a:gridCol>
                <a:gridCol w="912303">
                  <a:extLst>
                    <a:ext uri="{9D8B030D-6E8A-4147-A177-3AD203B41FA5}">
                      <a16:colId xmlns:a16="http://schemas.microsoft.com/office/drawing/2014/main" val="3837477938"/>
                    </a:ext>
                  </a:extLst>
                </a:gridCol>
              </a:tblGrid>
              <a:tr h="422074">
                <a:tc>
                  <a:txBody>
                    <a:bodyPr/>
                    <a:lstStyle/>
                    <a:p>
                      <a:r>
                        <a:rPr lang="en-IN" dirty="0"/>
                        <a:t>Credit</a:t>
                      </a:r>
                    </a:p>
                  </a:txBody>
                  <a:tcPr/>
                </a:tc>
                <a:tc>
                  <a:txBody>
                    <a:bodyPr/>
                    <a:lstStyle/>
                    <a:p>
                      <a:r>
                        <a:rPr lang="en-IN" dirty="0"/>
                        <a:t>Buys</a:t>
                      </a:r>
                    </a:p>
                  </a:txBody>
                  <a:tcPr/>
                </a:tc>
                <a:tc>
                  <a:txBody>
                    <a:bodyPr/>
                    <a:lstStyle/>
                    <a:p>
                      <a:r>
                        <a:rPr lang="en-IN" dirty="0"/>
                        <a:t>Count</a:t>
                      </a:r>
                    </a:p>
                  </a:txBody>
                  <a:tcPr/>
                </a:tc>
                <a:extLst>
                  <a:ext uri="{0D108BD9-81ED-4DB2-BD59-A6C34878D82A}">
                    <a16:rowId xmlns:a16="http://schemas.microsoft.com/office/drawing/2014/main" val="485582081"/>
                  </a:ext>
                </a:extLst>
              </a:tr>
              <a:tr h="422074">
                <a:tc>
                  <a:txBody>
                    <a:bodyPr/>
                    <a:lstStyle/>
                    <a:p>
                      <a:r>
                        <a:rPr lang="en-IN" dirty="0"/>
                        <a:t>Fair</a:t>
                      </a:r>
                    </a:p>
                  </a:txBody>
                  <a:tcPr/>
                </a:tc>
                <a:tc>
                  <a:txBody>
                    <a:bodyPr/>
                    <a:lstStyle/>
                    <a:p>
                      <a:r>
                        <a:rPr lang="en-IN" dirty="0"/>
                        <a:t>No</a:t>
                      </a:r>
                    </a:p>
                  </a:txBody>
                  <a:tcPr/>
                </a:tc>
                <a:tc>
                  <a:txBody>
                    <a:bodyPr/>
                    <a:lstStyle/>
                    <a:p>
                      <a:r>
                        <a:rPr lang="en-IN" dirty="0"/>
                        <a:t>1</a:t>
                      </a:r>
                    </a:p>
                  </a:txBody>
                  <a:tcPr/>
                </a:tc>
                <a:extLst>
                  <a:ext uri="{0D108BD9-81ED-4DB2-BD59-A6C34878D82A}">
                    <a16:rowId xmlns:a16="http://schemas.microsoft.com/office/drawing/2014/main" val="37288787"/>
                  </a:ext>
                </a:extLst>
              </a:tr>
              <a:tr h="422074">
                <a:tc>
                  <a:txBody>
                    <a:bodyPr/>
                    <a:lstStyle/>
                    <a:p>
                      <a:r>
                        <a:rPr lang="en-IN" dirty="0"/>
                        <a:t>Excellent</a:t>
                      </a:r>
                    </a:p>
                  </a:txBody>
                  <a:tcPr/>
                </a:tc>
                <a:tc>
                  <a:txBody>
                    <a:bodyPr/>
                    <a:lstStyle/>
                    <a:p>
                      <a:r>
                        <a:rPr lang="en-IN" dirty="0"/>
                        <a:t>No</a:t>
                      </a:r>
                    </a:p>
                  </a:txBody>
                  <a:tcPr/>
                </a:tc>
                <a:tc>
                  <a:txBody>
                    <a:bodyPr/>
                    <a:lstStyle/>
                    <a:p>
                      <a:r>
                        <a:rPr lang="en-IN" dirty="0"/>
                        <a:t>1</a:t>
                      </a:r>
                    </a:p>
                  </a:txBody>
                  <a:tcPr/>
                </a:tc>
                <a:extLst>
                  <a:ext uri="{0D108BD9-81ED-4DB2-BD59-A6C34878D82A}">
                    <a16:rowId xmlns:a16="http://schemas.microsoft.com/office/drawing/2014/main" val="3083387491"/>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2835059888"/>
              </p:ext>
            </p:extLst>
          </p:nvPr>
        </p:nvGraphicFramePr>
        <p:xfrm>
          <a:off x="9181823" y="1077585"/>
          <a:ext cx="2435253" cy="1266222"/>
        </p:xfrm>
        <a:graphic>
          <a:graphicData uri="http://schemas.openxmlformats.org/drawingml/2006/table">
            <a:tbl>
              <a:tblPr firstRow="1" bandRow="1">
                <a:tableStyleId>{7DF18680-E054-41AD-8BC1-D1AEF772440D}</a:tableStyleId>
              </a:tblPr>
              <a:tblGrid>
                <a:gridCol w="908108">
                  <a:extLst>
                    <a:ext uri="{9D8B030D-6E8A-4147-A177-3AD203B41FA5}">
                      <a16:colId xmlns:a16="http://schemas.microsoft.com/office/drawing/2014/main" val="4147467657"/>
                    </a:ext>
                  </a:extLst>
                </a:gridCol>
                <a:gridCol w="715394">
                  <a:extLst>
                    <a:ext uri="{9D8B030D-6E8A-4147-A177-3AD203B41FA5}">
                      <a16:colId xmlns:a16="http://schemas.microsoft.com/office/drawing/2014/main" val="1183951366"/>
                    </a:ext>
                  </a:extLst>
                </a:gridCol>
                <a:gridCol w="811751">
                  <a:extLst>
                    <a:ext uri="{9D8B030D-6E8A-4147-A177-3AD203B41FA5}">
                      <a16:colId xmlns:a16="http://schemas.microsoft.com/office/drawing/2014/main" val="3837477938"/>
                    </a:ext>
                  </a:extLst>
                </a:gridCol>
              </a:tblGrid>
              <a:tr h="422074">
                <a:tc>
                  <a:txBody>
                    <a:bodyPr/>
                    <a:lstStyle/>
                    <a:p>
                      <a:r>
                        <a:rPr lang="en-IN" dirty="0"/>
                        <a:t>Income</a:t>
                      </a:r>
                    </a:p>
                  </a:txBody>
                  <a:tcPr/>
                </a:tc>
                <a:tc>
                  <a:txBody>
                    <a:bodyPr/>
                    <a:lstStyle/>
                    <a:p>
                      <a:r>
                        <a:rPr lang="en-IN" dirty="0"/>
                        <a:t>Buys</a:t>
                      </a:r>
                    </a:p>
                  </a:txBody>
                  <a:tcPr/>
                </a:tc>
                <a:tc>
                  <a:txBody>
                    <a:bodyPr/>
                    <a:lstStyle/>
                    <a:p>
                      <a:r>
                        <a:rPr lang="en-IN" dirty="0"/>
                        <a:t>Count</a:t>
                      </a:r>
                    </a:p>
                  </a:txBody>
                  <a:tcPr/>
                </a:tc>
                <a:extLst>
                  <a:ext uri="{0D108BD9-81ED-4DB2-BD59-A6C34878D82A}">
                    <a16:rowId xmlns:a16="http://schemas.microsoft.com/office/drawing/2014/main" val="485582081"/>
                  </a:ext>
                </a:extLst>
              </a:tr>
              <a:tr h="422074">
                <a:tc>
                  <a:txBody>
                    <a:bodyPr/>
                    <a:lstStyle/>
                    <a:p>
                      <a:r>
                        <a:rPr lang="en-IN" dirty="0"/>
                        <a:t>High</a:t>
                      </a:r>
                    </a:p>
                  </a:txBody>
                  <a:tcPr/>
                </a:tc>
                <a:tc>
                  <a:txBody>
                    <a:bodyPr/>
                    <a:lstStyle/>
                    <a:p>
                      <a:r>
                        <a:rPr lang="en-IN" dirty="0"/>
                        <a:t>No</a:t>
                      </a:r>
                    </a:p>
                  </a:txBody>
                  <a:tcPr/>
                </a:tc>
                <a:tc>
                  <a:txBody>
                    <a:bodyPr/>
                    <a:lstStyle/>
                    <a:p>
                      <a:r>
                        <a:rPr lang="en-IN" dirty="0"/>
                        <a:t>2</a:t>
                      </a:r>
                    </a:p>
                  </a:txBody>
                  <a:tcPr/>
                </a:tc>
                <a:extLst>
                  <a:ext uri="{0D108BD9-81ED-4DB2-BD59-A6C34878D82A}">
                    <a16:rowId xmlns:a16="http://schemas.microsoft.com/office/drawing/2014/main" val="37288787"/>
                  </a:ext>
                </a:extLst>
              </a:tr>
              <a:tr h="422074">
                <a:tc>
                  <a:txBody>
                    <a:bodyPr/>
                    <a:lstStyle/>
                    <a:p>
                      <a:endParaRPr lang="en-IN" dirty="0"/>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3083387491"/>
                  </a:ext>
                </a:extLst>
              </a:tr>
            </a:tbl>
          </a:graphicData>
        </a:graphic>
      </p:graphicFrame>
      <p:sp>
        <p:nvSpPr>
          <p:cNvPr id="14" name="Rectangle 13"/>
          <p:cNvSpPr/>
          <p:nvPr/>
        </p:nvSpPr>
        <p:spPr>
          <a:xfrm>
            <a:off x="725214" y="1746039"/>
            <a:ext cx="5696607" cy="304800"/>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p:cNvSpPr/>
          <p:nvPr/>
        </p:nvSpPr>
        <p:spPr>
          <a:xfrm>
            <a:off x="119832" y="1767060"/>
            <a:ext cx="567558" cy="283779"/>
          </a:xfrm>
          <a:prstGeom prst="righ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28241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1640264"/>
            <a:ext cx="9905999" cy="4150937"/>
          </a:xfrm>
        </p:spPr>
        <p:txBody>
          <a:bodyPr>
            <a:normAutofit fontScale="85000" lnSpcReduction="20000"/>
          </a:bodyPr>
          <a:lstStyle/>
          <a:p>
            <a:r>
              <a:rPr lang="en-US" dirty="0"/>
              <a:t>UNSUPERVISED LEARNING</a:t>
            </a:r>
          </a:p>
          <a:p>
            <a:pPr lvl="1"/>
            <a:r>
              <a:rPr lang="en-US" dirty="0"/>
              <a:t>EXAMPLES </a:t>
            </a:r>
          </a:p>
          <a:p>
            <a:pPr lvl="1"/>
            <a:r>
              <a:rPr lang="en-US" dirty="0"/>
              <a:t>APPLICATION</a:t>
            </a:r>
          </a:p>
          <a:p>
            <a:pPr lvl="1"/>
            <a:r>
              <a:rPr lang="en-US" dirty="0"/>
              <a:t>TYPES</a:t>
            </a:r>
          </a:p>
          <a:p>
            <a:r>
              <a:rPr lang="en-US" dirty="0"/>
              <a:t>CLUSTERING</a:t>
            </a:r>
          </a:p>
          <a:p>
            <a:pPr lvl="1"/>
            <a:r>
              <a:rPr lang="en-US" dirty="0"/>
              <a:t>Applications</a:t>
            </a:r>
          </a:p>
          <a:p>
            <a:pPr lvl="1"/>
            <a:r>
              <a:rPr lang="en-US" dirty="0"/>
              <a:t>Types</a:t>
            </a:r>
          </a:p>
          <a:p>
            <a:pPr lvl="1"/>
            <a:r>
              <a:rPr lang="en-US" dirty="0"/>
              <a:t>Partitional Clustering</a:t>
            </a:r>
          </a:p>
          <a:p>
            <a:r>
              <a:rPr lang="en-US" dirty="0"/>
              <a:t>K-MEANS ALGORITHM</a:t>
            </a:r>
          </a:p>
          <a:p>
            <a:pPr lvl="1"/>
            <a:r>
              <a:rPr lang="en-US" dirty="0"/>
              <a:t>EXAMPLE</a:t>
            </a:r>
          </a:p>
          <a:p>
            <a:r>
              <a:rPr lang="en-US" dirty="0"/>
              <a:t>TARGET APPLICATION</a:t>
            </a:r>
          </a:p>
          <a:p>
            <a:endParaRPr lang="en-US" dirty="0"/>
          </a:p>
        </p:txBody>
      </p:sp>
      <p:sp>
        <p:nvSpPr>
          <p:cNvPr id="4" name="Title 3"/>
          <p:cNvSpPr>
            <a:spLocks noGrp="1"/>
          </p:cNvSpPr>
          <p:nvPr>
            <p:ph type="title"/>
          </p:nvPr>
        </p:nvSpPr>
        <p:spPr/>
        <p:txBody>
          <a:bodyPr/>
          <a:lstStyle/>
          <a:p>
            <a:r>
              <a:rPr lang="en-IN" dirty="0"/>
              <a:t>C</a:t>
            </a:r>
          </a:p>
        </p:txBody>
      </p:sp>
      <p:sp>
        <p:nvSpPr>
          <p:cNvPr id="5" name="Title 1"/>
          <p:cNvSpPr txBox="1">
            <a:spLocks/>
          </p:cNvSpPr>
          <p:nvPr/>
        </p:nvSpPr>
        <p:spPr>
          <a:xfrm>
            <a:off x="1141411" y="618518"/>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IN"/>
              <a:t>Content</a:t>
            </a:r>
            <a:endParaRPr lang="en-IN" dirty="0"/>
          </a:p>
        </p:txBody>
      </p:sp>
    </p:spTree>
    <p:extLst>
      <p:ext uri="{BB962C8B-B14F-4D97-AF65-F5344CB8AC3E}">
        <p14:creationId xmlns:p14="http://schemas.microsoft.com/office/powerpoint/2010/main" val="42343087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400985"/>
            <a:ext cx="9905998" cy="1478570"/>
          </a:xfrm>
        </p:spPr>
        <p:txBody>
          <a:bodyPr/>
          <a:lstStyle/>
          <a:p>
            <a:pPr algn="ctr"/>
            <a:r>
              <a:rPr lang="en-IN" dirty="0"/>
              <a:t>Naïve Bayesian Example of Learning Phase</a:t>
            </a:r>
          </a:p>
        </p:txBody>
      </p:sp>
      <p:pic>
        <p:nvPicPr>
          <p:cNvPr id="4" name="Picture 3"/>
          <p:cNvPicPr>
            <a:picLocks noChangeAspect="1"/>
          </p:cNvPicPr>
          <p:nvPr/>
        </p:nvPicPr>
        <p:blipFill>
          <a:blip r:embed="rId2"/>
          <a:stretch>
            <a:fillRect/>
          </a:stretch>
        </p:blipFill>
        <p:spPr>
          <a:xfrm>
            <a:off x="819809" y="1077585"/>
            <a:ext cx="5507418" cy="4796370"/>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2532539933"/>
              </p:ext>
            </p:extLst>
          </p:nvPr>
        </p:nvGraphicFramePr>
        <p:xfrm>
          <a:off x="6516416" y="1077585"/>
          <a:ext cx="2343804" cy="1266222"/>
        </p:xfrm>
        <a:graphic>
          <a:graphicData uri="http://schemas.openxmlformats.org/drawingml/2006/table">
            <a:tbl>
              <a:tblPr firstRow="1" bandRow="1">
                <a:tableStyleId>{7DF18680-E054-41AD-8BC1-D1AEF772440D}</a:tableStyleId>
              </a:tblPr>
              <a:tblGrid>
                <a:gridCol w="781268">
                  <a:extLst>
                    <a:ext uri="{9D8B030D-6E8A-4147-A177-3AD203B41FA5}">
                      <a16:colId xmlns:a16="http://schemas.microsoft.com/office/drawing/2014/main" val="4147467657"/>
                    </a:ext>
                  </a:extLst>
                </a:gridCol>
                <a:gridCol w="781268">
                  <a:extLst>
                    <a:ext uri="{9D8B030D-6E8A-4147-A177-3AD203B41FA5}">
                      <a16:colId xmlns:a16="http://schemas.microsoft.com/office/drawing/2014/main" val="1183951366"/>
                    </a:ext>
                  </a:extLst>
                </a:gridCol>
                <a:gridCol w="781268">
                  <a:extLst>
                    <a:ext uri="{9D8B030D-6E8A-4147-A177-3AD203B41FA5}">
                      <a16:colId xmlns:a16="http://schemas.microsoft.com/office/drawing/2014/main" val="3837477938"/>
                    </a:ext>
                  </a:extLst>
                </a:gridCol>
              </a:tblGrid>
              <a:tr h="422074">
                <a:tc>
                  <a:txBody>
                    <a:bodyPr/>
                    <a:lstStyle/>
                    <a:p>
                      <a:r>
                        <a:rPr lang="en-IN" dirty="0"/>
                        <a:t>Age</a:t>
                      </a:r>
                    </a:p>
                  </a:txBody>
                  <a:tcPr/>
                </a:tc>
                <a:tc>
                  <a:txBody>
                    <a:bodyPr/>
                    <a:lstStyle/>
                    <a:p>
                      <a:r>
                        <a:rPr lang="en-IN" dirty="0"/>
                        <a:t>Buys</a:t>
                      </a:r>
                    </a:p>
                  </a:txBody>
                  <a:tcPr/>
                </a:tc>
                <a:tc>
                  <a:txBody>
                    <a:bodyPr/>
                    <a:lstStyle/>
                    <a:p>
                      <a:r>
                        <a:rPr lang="en-IN" dirty="0"/>
                        <a:t>Count</a:t>
                      </a:r>
                    </a:p>
                  </a:txBody>
                  <a:tcPr/>
                </a:tc>
                <a:extLst>
                  <a:ext uri="{0D108BD9-81ED-4DB2-BD59-A6C34878D82A}">
                    <a16:rowId xmlns:a16="http://schemas.microsoft.com/office/drawing/2014/main" val="485582081"/>
                  </a:ext>
                </a:extLst>
              </a:tr>
              <a:tr h="422074">
                <a:tc>
                  <a:txBody>
                    <a:bodyPr/>
                    <a:lstStyle/>
                    <a:p>
                      <a:r>
                        <a:rPr lang="en-IN" dirty="0"/>
                        <a:t>&lt;=30</a:t>
                      </a:r>
                    </a:p>
                  </a:txBody>
                  <a:tcPr/>
                </a:tc>
                <a:tc>
                  <a:txBody>
                    <a:bodyPr/>
                    <a:lstStyle/>
                    <a:p>
                      <a:r>
                        <a:rPr lang="en-IN" dirty="0"/>
                        <a:t>No</a:t>
                      </a:r>
                    </a:p>
                  </a:txBody>
                  <a:tcPr/>
                </a:tc>
                <a:tc>
                  <a:txBody>
                    <a:bodyPr/>
                    <a:lstStyle/>
                    <a:p>
                      <a:r>
                        <a:rPr lang="en-IN" dirty="0"/>
                        <a:t>2</a:t>
                      </a:r>
                    </a:p>
                  </a:txBody>
                  <a:tcPr/>
                </a:tc>
                <a:extLst>
                  <a:ext uri="{0D108BD9-81ED-4DB2-BD59-A6C34878D82A}">
                    <a16:rowId xmlns:a16="http://schemas.microsoft.com/office/drawing/2014/main" val="37288787"/>
                  </a:ext>
                </a:extLst>
              </a:tr>
              <a:tr h="422074">
                <a:tc>
                  <a:txBody>
                    <a:bodyPr/>
                    <a:lstStyle/>
                    <a:p>
                      <a:r>
                        <a:rPr lang="en-IN" dirty="0"/>
                        <a:t>31-40</a:t>
                      </a:r>
                    </a:p>
                  </a:txBody>
                  <a:tcPr/>
                </a:tc>
                <a:tc>
                  <a:txBody>
                    <a:bodyPr/>
                    <a:lstStyle/>
                    <a:p>
                      <a:r>
                        <a:rPr lang="en-IN" dirty="0"/>
                        <a:t>Yes</a:t>
                      </a:r>
                    </a:p>
                  </a:txBody>
                  <a:tcPr/>
                </a:tc>
                <a:tc>
                  <a:txBody>
                    <a:bodyPr/>
                    <a:lstStyle/>
                    <a:p>
                      <a:r>
                        <a:rPr lang="en-IN" dirty="0"/>
                        <a:t>1</a:t>
                      </a:r>
                    </a:p>
                  </a:txBody>
                  <a:tcPr/>
                </a:tc>
                <a:extLst>
                  <a:ext uri="{0D108BD9-81ED-4DB2-BD59-A6C34878D82A}">
                    <a16:rowId xmlns:a16="http://schemas.microsoft.com/office/drawing/2014/main" val="3083387491"/>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4103481659"/>
              </p:ext>
            </p:extLst>
          </p:nvPr>
        </p:nvGraphicFramePr>
        <p:xfrm>
          <a:off x="6582623" y="4607733"/>
          <a:ext cx="2211390" cy="1266222"/>
        </p:xfrm>
        <a:graphic>
          <a:graphicData uri="http://schemas.openxmlformats.org/drawingml/2006/table">
            <a:tbl>
              <a:tblPr firstRow="1" bandRow="1">
                <a:tableStyleId>{7DF18680-E054-41AD-8BC1-D1AEF772440D}</a:tableStyleId>
              </a:tblPr>
              <a:tblGrid>
                <a:gridCol w="737130">
                  <a:extLst>
                    <a:ext uri="{9D8B030D-6E8A-4147-A177-3AD203B41FA5}">
                      <a16:colId xmlns:a16="http://schemas.microsoft.com/office/drawing/2014/main" val="4147467657"/>
                    </a:ext>
                  </a:extLst>
                </a:gridCol>
                <a:gridCol w="737130">
                  <a:extLst>
                    <a:ext uri="{9D8B030D-6E8A-4147-A177-3AD203B41FA5}">
                      <a16:colId xmlns:a16="http://schemas.microsoft.com/office/drawing/2014/main" val="1183951366"/>
                    </a:ext>
                  </a:extLst>
                </a:gridCol>
                <a:gridCol w="737130">
                  <a:extLst>
                    <a:ext uri="{9D8B030D-6E8A-4147-A177-3AD203B41FA5}">
                      <a16:colId xmlns:a16="http://schemas.microsoft.com/office/drawing/2014/main" val="3837477938"/>
                    </a:ext>
                  </a:extLst>
                </a:gridCol>
              </a:tblGrid>
              <a:tr h="422074">
                <a:tc>
                  <a:txBody>
                    <a:bodyPr/>
                    <a:lstStyle/>
                    <a:p>
                      <a:r>
                        <a:rPr lang="en-IN" dirty="0"/>
                        <a:t>Buys</a:t>
                      </a:r>
                    </a:p>
                  </a:txBody>
                  <a:tcPr/>
                </a:tc>
                <a:tc>
                  <a:txBody>
                    <a:bodyPr/>
                    <a:lstStyle/>
                    <a:p>
                      <a:r>
                        <a:rPr lang="en-IN" dirty="0"/>
                        <a:t>Buys</a:t>
                      </a:r>
                    </a:p>
                  </a:txBody>
                  <a:tcPr/>
                </a:tc>
                <a:tc>
                  <a:txBody>
                    <a:bodyPr/>
                    <a:lstStyle/>
                    <a:p>
                      <a:r>
                        <a:rPr lang="en-IN" dirty="0"/>
                        <a:t>Count</a:t>
                      </a:r>
                    </a:p>
                  </a:txBody>
                  <a:tcPr/>
                </a:tc>
                <a:extLst>
                  <a:ext uri="{0D108BD9-81ED-4DB2-BD59-A6C34878D82A}">
                    <a16:rowId xmlns:a16="http://schemas.microsoft.com/office/drawing/2014/main" val="485582081"/>
                  </a:ext>
                </a:extLst>
              </a:tr>
              <a:tr h="422074">
                <a:tc>
                  <a:txBody>
                    <a:bodyPr/>
                    <a:lstStyle/>
                    <a:p>
                      <a:r>
                        <a:rPr lang="en-IN" dirty="0"/>
                        <a:t>No</a:t>
                      </a:r>
                    </a:p>
                  </a:txBody>
                  <a:tcPr/>
                </a:tc>
                <a:tc>
                  <a:txBody>
                    <a:bodyPr/>
                    <a:lstStyle/>
                    <a:p>
                      <a:r>
                        <a:rPr lang="en-IN" dirty="0"/>
                        <a:t>No</a:t>
                      </a:r>
                    </a:p>
                  </a:txBody>
                  <a:tcPr/>
                </a:tc>
                <a:tc>
                  <a:txBody>
                    <a:bodyPr/>
                    <a:lstStyle/>
                    <a:p>
                      <a:r>
                        <a:rPr lang="en-IN" dirty="0"/>
                        <a:t>2</a:t>
                      </a:r>
                    </a:p>
                  </a:txBody>
                  <a:tcPr/>
                </a:tc>
                <a:extLst>
                  <a:ext uri="{0D108BD9-81ED-4DB2-BD59-A6C34878D82A}">
                    <a16:rowId xmlns:a16="http://schemas.microsoft.com/office/drawing/2014/main" val="37288787"/>
                  </a:ext>
                </a:extLst>
              </a:tr>
              <a:tr h="422074">
                <a:tc>
                  <a:txBody>
                    <a:bodyPr/>
                    <a:lstStyle/>
                    <a:p>
                      <a:r>
                        <a:rPr lang="en-IN" dirty="0"/>
                        <a:t>Yes</a:t>
                      </a:r>
                    </a:p>
                  </a:txBody>
                  <a:tcPr/>
                </a:tc>
                <a:tc>
                  <a:txBody>
                    <a:bodyPr/>
                    <a:lstStyle/>
                    <a:p>
                      <a:r>
                        <a:rPr lang="en-IN" dirty="0"/>
                        <a:t>Yes</a:t>
                      </a:r>
                    </a:p>
                  </a:txBody>
                  <a:tcPr/>
                </a:tc>
                <a:tc>
                  <a:txBody>
                    <a:bodyPr/>
                    <a:lstStyle/>
                    <a:p>
                      <a:r>
                        <a:rPr lang="en-IN" dirty="0"/>
                        <a:t>1</a:t>
                      </a:r>
                    </a:p>
                  </a:txBody>
                  <a:tcPr/>
                </a:tc>
                <a:extLst>
                  <a:ext uri="{0D108BD9-81ED-4DB2-BD59-A6C34878D82A}">
                    <a16:rowId xmlns:a16="http://schemas.microsoft.com/office/drawing/2014/main" val="308338749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755959897"/>
              </p:ext>
            </p:extLst>
          </p:nvPr>
        </p:nvGraphicFramePr>
        <p:xfrm>
          <a:off x="6516416" y="2855934"/>
          <a:ext cx="2343804" cy="1266222"/>
        </p:xfrm>
        <a:graphic>
          <a:graphicData uri="http://schemas.openxmlformats.org/drawingml/2006/table">
            <a:tbl>
              <a:tblPr firstRow="1" bandRow="1">
                <a:tableStyleId>{7DF18680-E054-41AD-8BC1-D1AEF772440D}</a:tableStyleId>
              </a:tblPr>
              <a:tblGrid>
                <a:gridCol w="781268">
                  <a:extLst>
                    <a:ext uri="{9D8B030D-6E8A-4147-A177-3AD203B41FA5}">
                      <a16:colId xmlns:a16="http://schemas.microsoft.com/office/drawing/2014/main" val="4147467657"/>
                    </a:ext>
                  </a:extLst>
                </a:gridCol>
                <a:gridCol w="781268">
                  <a:extLst>
                    <a:ext uri="{9D8B030D-6E8A-4147-A177-3AD203B41FA5}">
                      <a16:colId xmlns:a16="http://schemas.microsoft.com/office/drawing/2014/main" val="1183951366"/>
                    </a:ext>
                  </a:extLst>
                </a:gridCol>
                <a:gridCol w="781268">
                  <a:extLst>
                    <a:ext uri="{9D8B030D-6E8A-4147-A177-3AD203B41FA5}">
                      <a16:colId xmlns:a16="http://schemas.microsoft.com/office/drawing/2014/main" val="3837477938"/>
                    </a:ext>
                  </a:extLst>
                </a:gridCol>
              </a:tblGrid>
              <a:tr h="422074">
                <a:tc>
                  <a:txBody>
                    <a:bodyPr/>
                    <a:lstStyle/>
                    <a:p>
                      <a:r>
                        <a:rPr lang="en-IN" dirty="0"/>
                        <a:t>Stud</a:t>
                      </a:r>
                    </a:p>
                  </a:txBody>
                  <a:tcPr/>
                </a:tc>
                <a:tc>
                  <a:txBody>
                    <a:bodyPr/>
                    <a:lstStyle/>
                    <a:p>
                      <a:r>
                        <a:rPr lang="en-IN" dirty="0"/>
                        <a:t>Buys</a:t>
                      </a:r>
                    </a:p>
                  </a:txBody>
                  <a:tcPr/>
                </a:tc>
                <a:tc>
                  <a:txBody>
                    <a:bodyPr/>
                    <a:lstStyle/>
                    <a:p>
                      <a:r>
                        <a:rPr lang="en-IN" dirty="0"/>
                        <a:t>Count</a:t>
                      </a:r>
                    </a:p>
                  </a:txBody>
                  <a:tcPr/>
                </a:tc>
                <a:extLst>
                  <a:ext uri="{0D108BD9-81ED-4DB2-BD59-A6C34878D82A}">
                    <a16:rowId xmlns:a16="http://schemas.microsoft.com/office/drawing/2014/main" val="485582081"/>
                  </a:ext>
                </a:extLst>
              </a:tr>
              <a:tr h="422074">
                <a:tc>
                  <a:txBody>
                    <a:bodyPr/>
                    <a:lstStyle/>
                    <a:p>
                      <a:r>
                        <a:rPr lang="en-IN" dirty="0"/>
                        <a:t>No</a:t>
                      </a:r>
                    </a:p>
                  </a:txBody>
                  <a:tcPr/>
                </a:tc>
                <a:tc>
                  <a:txBody>
                    <a:bodyPr/>
                    <a:lstStyle/>
                    <a:p>
                      <a:r>
                        <a:rPr lang="en-IN" dirty="0"/>
                        <a:t>No</a:t>
                      </a:r>
                    </a:p>
                  </a:txBody>
                  <a:tcPr/>
                </a:tc>
                <a:tc>
                  <a:txBody>
                    <a:bodyPr/>
                    <a:lstStyle/>
                    <a:p>
                      <a:r>
                        <a:rPr lang="en-IN" dirty="0"/>
                        <a:t>2</a:t>
                      </a:r>
                    </a:p>
                  </a:txBody>
                  <a:tcPr/>
                </a:tc>
                <a:extLst>
                  <a:ext uri="{0D108BD9-81ED-4DB2-BD59-A6C34878D82A}">
                    <a16:rowId xmlns:a16="http://schemas.microsoft.com/office/drawing/2014/main" val="37288787"/>
                  </a:ext>
                </a:extLst>
              </a:tr>
              <a:tr h="422074">
                <a:tc>
                  <a:txBody>
                    <a:bodyPr/>
                    <a:lstStyle/>
                    <a:p>
                      <a:r>
                        <a:rPr lang="en-IN" dirty="0"/>
                        <a:t>No</a:t>
                      </a:r>
                    </a:p>
                  </a:txBody>
                  <a:tcPr/>
                </a:tc>
                <a:tc>
                  <a:txBody>
                    <a:bodyPr/>
                    <a:lstStyle/>
                    <a:p>
                      <a:r>
                        <a:rPr lang="en-IN" dirty="0"/>
                        <a:t>Yes</a:t>
                      </a:r>
                    </a:p>
                  </a:txBody>
                  <a:tcPr/>
                </a:tc>
                <a:tc>
                  <a:txBody>
                    <a:bodyPr/>
                    <a:lstStyle/>
                    <a:p>
                      <a:r>
                        <a:rPr lang="en-IN" dirty="0"/>
                        <a:t>1</a:t>
                      </a:r>
                    </a:p>
                  </a:txBody>
                  <a:tcPr/>
                </a:tc>
                <a:extLst>
                  <a:ext uri="{0D108BD9-81ED-4DB2-BD59-A6C34878D82A}">
                    <a16:rowId xmlns:a16="http://schemas.microsoft.com/office/drawing/2014/main" val="3083387491"/>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371334689"/>
              </p:ext>
            </p:extLst>
          </p:nvPr>
        </p:nvGraphicFramePr>
        <p:xfrm>
          <a:off x="9181823" y="2855934"/>
          <a:ext cx="2736909" cy="1688296"/>
        </p:xfrm>
        <a:graphic>
          <a:graphicData uri="http://schemas.openxmlformats.org/drawingml/2006/table">
            <a:tbl>
              <a:tblPr firstRow="1" bandRow="1">
                <a:tableStyleId>{7DF18680-E054-41AD-8BC1-D1AEF772440D}</a:tableStyleId>
              </a:tblPr>
              <a:tblGrid>
                <a:gridCol w="1044743">
                  <a:extLst>
                    <a:ext uri="{9D8B030D-6E8A-4147-A177-3AD203B41FA5}">
                      <a16:colId xmlns:a16="http://schemas.microsoft.com/office/drawing/2014/main" val="4147467657"/>
                    </a:ext>
                  </a:extLst>
                </a:gridCol>
                <a:gridCol w="779863">
                  <a:extLst>
                    <a:ext uri="{9D8B030D-6E8A-4147-A177-3AD203B41FA5}">
                      <a16:colId xmlns:a16="http://schemas.microsoft.com/office/drawing/2014/main" val="1183951366"/>
                    </a:ext>
                  </a:extLst>
                </a:gridCol>
                <a:gridCol w="912303">
                  <a:extLst>
                    <a:ext uri="{9D8B030D-6E8A-4147-A177-3AD203B41FA5}">
                      <a16:colId xmlns:a16="http://schemas.microsoft.com/office/drawing/2014/main" val="3837477938"/>
                    </a:ext>
                  </a:extLst>
                </a:gridCol>
              </a:tblGrid>
              <a:tr h="422074">
                <a:tc>
                  <a:txBody>
                    <a:bodyPr/>
                    <a:lstStyle/>
                    <a:p>
                      <a:r>
                        <a:rPr lang="en-IN" dirty="0"/>
                        <a:t>Credit</a:t>
                      </a:r>
                    </a:p>
                  </a:txBody>
                  <a:tcPr/>
                </a:tc>
                <a:tc>
                  <a:txBody>
                    <a:bodyPr/>
                    <a:lstStyle/>
                    <a:p>
                      <a:r>
                        <a:rPr lang="en-IN" dirty="0"/>
                        <a:t>Buys</a:t>
                      </a:r>
                    </a:p>
                  </a:txBody>
                  <a:tcPr/>
                </a:tc>
                <a:tc>
                  <a:txBody>
                    <a:bodyPr/>
                    <a:lstStyle/>
                    <a:p>
                      <a:r>
                        <a:rPr lang="en-IN" dirty="0"/>
                        <a:t>Count</a:t>
                      </a:r>
                    </a:p>
                  </a:txBody>
                  <a:tcPr/>
                </a:tc>
                <a:extLst>
                  <a:ext uri="{0D108BD9-81ED-4DB2-BD59-A6C34878D82A}">
                    <a16:rowId xmlns:a16="http://schemas.microsoft.com/office/drawing/2014/main" val="485582081"/>
                  </a:ext>
                </a:extLst>
              </a:tr>
              <a:tr h="422074">
                <a:tc>
                  <a:txBody>
                    <a:bodyPr/>
                    <a:lstStyle/>
                    <a:p>
                      <a:r>
                        <a:rPr lang="en-IN" dirty="0"/>
                        <a:t>Fair</a:t>
                      </a:r>
                    </a:p>
                  </a:txBody>
                  <a:tcPr/>
                </a:tc>
                <a:tc>
                  <a:txBody>
                    <a:bodyPr/>
                    <a:lstStyle/>
                    <a:p>
                      <a:r>
                        <a:rPr lang="en-IN" dirty="0"/>
                        <a:t>No</a:t>
                      </a:r>
                    </a:p>
                  </a:txBody>
                  <a:tcPr/>
                </a:tc>
                <a:tc>
                  <a:txBody>
                    <a:bodyPr/>
                    <a:lstStyle/>
                    <a:p>
                      <a:r>
                        <a:rPr lang="en-IN" dirty="0"/>
                        <a:t>1</a:t>
                      </a:r>
                    </a:p>
                  </a:txBody>
                  <a:tcPr/>
                </a:tc>
                <a:extLst>
                  <a:ext uri="{0D108BD9-81ED-4DB2-BD59-A6C34878D82A}">
                    <a16:rowId xmlns:a16="http://schemas.microsoft.com/office/drawing/2014/main" val="37288787"/>
                  </a:ext>
                </a:extLst>
              </a:tr>
              <a:tr h="422074">
                <a:tc>
                  <a:txBody>
                    <a:bodyPr/>
                    <a:lstStyle/>
                    <a:p>
                      <a:r>
                        <a:rPr lang="en-IN" dirty="0"/>
                        <a:t>Excellent</a:t>
                      </a:r>
                    </a:p>
                  </a:txBody>
                  <a:tcPr/>
                </a:tc>
                <a:tc>
                  <a:txBody>
                    <a:bodyPr/>
                    <a:lstStyle/>
                    <a:p>
                      <a:r>
                        <a:rPr lang="en-IN" dirty="0"/>
                        <a:t>No</a:t>
                      </a:r>
                    </a:p>
                  </a:txBody>
                  <a:tcPr/>
                </a:tc>
                <a:tc>
                  <a:txBody>
                    <a:bodyPr/>
                    <a:lstStyle/>
                    <a:p>
                      <a:r>
                        <a:rPr lang="en-IN" dirty="0"/>
                        <a:t>1</a:t>
                      </a:r>
                    </a:p>
                  </a:txBody>
                  <a:tcPr/>
                </a:tc>
                <a:extLst>
                  <a:ext uri="{0D108BD9-81ED-4DB2-BD59-A6C34878D82A}">
                    <a16:rowId xmlns:a16="http://schemas.microsoft.com/office/drawing/2014/main" val="3083387491"/>
                  </a:ext>
                </a:extLst>
              </a:tr>
              <a:tr h="422074">
                <a:tc>
                  <a:txBody>
                    <a:bodyPr/>
                    <a:lstStyle/>
                    <a:p>
                      <a:r>
                        <a:rPr lang="en-IN" dirty="0"/>
                        <a:t>Fair</a:t>
                      </a:r>
                    </a:p>
                  </a:txBody>
                  <a:tcPr/>
                </a:tc>
                <a:tc>
                  <a:txBody>
                    <a:bodyPr/>
                    <a:lstStyle/>
                    <a:p>
                      <a:r>
                        <a:rPr lang="en-IN" dirty="0"/>
                        <a:t>Yes</a:t>
                      </a:r>
                    </a:p>
                  </a:txBody>
                  <a:tcPr/>
                </a:tc>
                <a:tc>
                  <a:txBody>
                    <a:bodyPr/>
                    <a:lstStyle/>
                    <a:p>
                      <a:r>
                        <a:rPr lang="en-IN" dirty="0"/>
                        <a:t>1</a:t>
                      </a:r>
                    </a:p>
                  </a:txBody>
                  <a:tcPr/>
                </a:tc>
                <a:extLst>
                  <a:ext uri="{0D108BD9-81ED-4DB2-BD59-A6C34878D82A}">
                    <a16:rowId xmlns:a16="http://schemas.microsoft.com/office/drawing/2014/main" val="311103667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879065470"/>
              </p:ext>
            </p:extLst>
          </p:nvPr>
        </p:nvGraphicFramePr>
        <p:xfrm>
          <a:off x="9181823" y="1077585"/>
          <a:ext cx="2435253" cy="1266222"/>
        </p:xfrm>
        <a:graphic>
          <a:graphicData uri="http://schemas.openxmlformats.org/drawingml/2006/table">
            <a:tbl>
              <a:tblPr firstRow="1" bandRow="1">
                <a:tableStyleId>{7DF18680-E054-41AD-8BC1-D1AEF772440D}</a:tableStyleId>
              </a:tblPr>
              <a:tblGrid>
                <a:gridCol w="908108">
                  <a:extLst>
                    <a:ext uri="{9D8B030D-6E8A-4147-A177-3AD203B41FA5}">
                      <a16:colId xmlns:a16="http://schemas.microsoft.com/office/drawing/2014/main" val="4147467657"/>
                    </a:ext>
                  </a:extLst>
                </a:gridCol>
                <a:gridCol w="715394">
                  <a:extLst>
                    <a:ext uri="{9D8B030D-6E8A-4147-A177-3AD203B41FA5}">
                      <a16:colId xmlns:a16="http://schemas.microsoft.com/office/drawing/2014/main" val="1183951366"/>
                    </a:ext>
                  </a:extLst>
                </a:gridCol>
                <a:gridCol w="811751">
                  <a:extLst>
                    <a:ext uri="{9D8B030D-6E8A-4147-A177-3AD203B41FA5}">
                      <a16:colId xmlns:a16="http://schemas.microsoft.com/office/drawing/2014/main" val="3837477938"/>
                    </a:ext>
                  </a:extLst>
                </a:gridCol>
              </a:tblGrid>
              <a:tr h="422074">
                <a:tc>
                  <a:txBody>
                    <a:bodyPr/>
                    <a:lstStyle/>
                    <a:p>
                      <a:r>
                        <a:rPr lang="en-IN" dirty="0"/>
                        <a:t>Income</a:t>
                      </a:r>
                    </a:p>
                  </a:txBody>
                  <a:tcPr/>
                </a:tc>
                <a:tc>
                  <a:txBody>
                    <a:bodyPr/>
                    <a:lstStyle/>
                    <a:p>
                      <a:r>
                        <a:rPr lang="en-IN" dirty="0"/>
                        <a:t>Buys</a:t>
                      </a:r>
                    </a:p>
                  </a:txBody>
                  <a:tcPr/>
                </a:tc>
                <a:tc>
                  <a:txBody>
                    <a:bodyPr/>
                    <a:lstStyle/>
                    <a:p>
                      <a:r>
                        <a:rPr lang="en-IN" dirty="0"/>
                        <a:t>Count</a:t>
                      </a:r>
                    </a:p>
                  </a:txBody>
                  <a:tcPr/>
                </a:tc>
                <a:extLst>
                  <a:ext uri="{0D108BD9-81ED-4DB2-BD59-A6C34878D82A}">
                    <a16:rowId xmlns:a16="http://schemas.microsoft.com/office/drawing/2014/main" val="485582081"/>
                  </a:ext>
                </a:extLst>
              </a:tr>
              <a:tr h="422074">
                <a:tc>
                  <a:txBody>
                    <a:bodyPr/>
                    <a:lstStyle/>
                    <a:p>
                      <a:r>
                        <a:rPr lang="en-IN" dirty="0"/>
                        <a:t>High</a:t>
                      </a:r>
                    </a:p>
                  </a:txBody>
                  <a:tcPr/>
                </a:tc>
                <a:tc>
                  <a:txBody>
                    <a:bodyPr/>
                    <a:lstStyle/>
                    <a:p>
                      <a:r>
                        <a:rPr lang="en-IN" dirty="0"/>
                        <a:t>No</a:t>
                      </a:r>
                    </a:p>
                  </a:txBody>
                  <a:tcPr/>
                </a:tc>
                <a:tc>
                  <a:txBody>
                    <a:bodyPr/>
                    <a:lstStyle/>
                    <a:p>
                      <a:r>
                        <a:rPr lang="en-IN" dirty="0"/>
                        <a:t>2</a:t>
                      </a:r>
                    </a:p>
                  </a:txBody>
                  <a:tcPr/>
                </a:tc>
                <a:extLst>
                  <a:ext uri="{0D108BD9-81ED-4DB2-BD59-A6C34878D82A}">
                    <a16:rowId xmlns:a16="http://schemas.microsoft.com/office/drawing/2014/main" val="37288787"/>
                  </a:ext>
                </a:extLst>
              </a:tr>
              <a:tr h="422074">
                <a:tc>
                  <a:txBody>
                    <a:bodyPr/>
                    <a:lstStyle/>
                    <a:p>
                      <a:r>
                        <a:rPr lang="en-IN" dirty="0"/>
                        <a:t>High</a:t>
                      </a:r>
                    </a:p>
                  </a:txBody>
                  <a:tcPr/>
                </a:tc>
                <a:tc>
                  <a:txBody>
                    <a:bodyPr/>
                    <a:lstStyle/>
                    <a:p>
                      <a:r>
                        <a:rPr lang="en-IN" dirty="0"/>
                        <a:t>Yes</a:t>
                      </a:r>
                    </a:p>
                  </a:txBody>
                  <a:tcPr/>
                </a:tc>
                <a:tc>
                  <a:txBody>
                    <a:bodyPr/>
                    <a:lstStyle/>
                    <a:p>
                      <a:r>
                        <a:rPr lang="en-IN" dirty="0"/>
                        <a:t>1</a:t>
                      </a:r>
                    </a:p>
                  </a:txBody>
                  <a:tcPr/>
                </a:tc>
                <a:extLst>
                  <a:ext uri="{0D108BD9-81ED-4DB2-BD59-A6C34878D82A}">
                    <a16:rowId xmlns:a16="http://schemas.microsoft.com/office/drawing/2014/main" val="3083387491"/>
                  </a:ext>
                </a:extLst>
              </a:tr>
            </a:tbl>
          </a:graphicData>
        </a:graphic>
      </p:graphicFrame>
      <p:sp>
        <p:nvSpPr>
          <p:cNvPr id="14" name="Rectangle 13"/>
          <p:cNvSpPr/>
          <p:nvPr/>
        </p:nvSpPr>
        <p:spPr>
          <a:xfrm>
            <a:off x="725214" y="2092880"/>
            <a:ext cx="5696607" cy="304800"/>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p:cNvSpPr/>
          <p:nvPr/>
        </p:nvSpPr>
        <p:spPr>
          <a:xfrm>
            <a:off x="119832" y="2113901"/>
            <a:ext cx="567558" cy="283779"/>
          </a:xfrm>
          <a:prstGeom prst="righ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256930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400985"/>
            <a:ext cx="9905998" cy="1478570"/>
          </a:xfrm>
        </p:spPr>
        <p:txBody>
          <a:bodyPr/>
          <a:lstStyle/>
          <a:p>
            <a:pPr algn="ctr"/>
            <a:r>
              <a:rPr lang="en-IN" dirty="0"/>
              <a:t>Naïve Bayesian Example of Learning Phase</a:t>
            </a:r>
          </a:p>
        </p:txBody>
      </p:sp>
      <p:pic>
        <p:nvPicPr>
          <p:cNvPr id="4" name="Picture 3"/>
          <p:cNvPicPr>
            <a:picLocks noChangeAspect="1"/>
          </p:cNvPicPr>
          <p:nvPr/>
        </p:nvPicPr>
        <p:blipFill>
          <a:blip r:embed="rId2"/>
          <a:stretch>
            <a:fillRect/>
          </a:stretch>
        </p:blipFill>
        <p:spPr>
          <a:xfrm>
            <a:off x="2165131" y="1077585"/>
            <a:ext cx="7126014" cy="4796370"/>
          </a:xfrm>
          <a:prstGeom prst="rect">
            <a:avLst/>
          </a:prstGeom>
        </p:spPr>
      </p:pic>
      <p:sp>
        <p:nvSpPr>
          <p:cNvPr id="14" name="Rectangle 13"/>
          <p:cNvSpPr/>
          <p:nvPr/>
        </p:nvSpPr>
        <p:spPr>
          <a:xfrm>
            <a:off x="714703" y="1471448"/>
            <a:ext cx="10332708" cy="304800"/>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p:cNvSpPr/>
          <p:nvPr/>
        </p:nvSpPr>
        <p:spPr>
          <a:xfrm>
            <a:off x="109321" y="1492469"/>
            <a:ext cx="567558" cy="283779"/>
          </a:xfrm>
          <a:prstGeom prst="righ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3923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1" nodeType="clickEffect">
                                  <p:stCondLst>
                                    <p:cond delay="0"/>
                                  </p:stCondLst>
                                  <p:childTnLst>
                                    <p:animMotion origin="layout" path="M -1.45833E-6 -4.44444E-6 L 0.00013 0.58936 " pathEditMode="relative" rAng="0" ptsTypes="AA">
                                      <p:cBhvr>
                                        <p:cTn id="14" dur="2000" fill="hold"/>
                                        <p:tgtEl>
                                          <p:spTgt spid="15"/>
                                        </p:tgtEl>
                                        <p:attrNameLst>
                                          <p:attrName>ppt_x</p:attrName>
                                          <p:attrName>ppt_y</p:attrName>
                                        </p:attrNameLst>
                                      </p:cBhvr>
                                      <p:rCtr x="0" y="29468"/>
                                    </p:animMotion>
                                  </p:childTnLst>
                                </p:cTn>
                              </p:par>
                              <p:par>
                                <p:cTn id="15" presetID="42" presetClass="path" presetSubtype="0" accel="50000" decel="50000" fill="hold" grpId="1" nodeType="withEffect">
                                  <p:stCondLst>
                                    <p:cond delay="0"/>
                                  </p:stCondLst>
                                  <p:childTnLst>
                                    <p:animMotion origin="layout" path="M -1.66667E-6 4.44444E-6 L -0.00338 0.59699 " pathEditMode="relative" rAng="0" ptsTypes="AA">
                                      <p:cBhvr>
                                        <p:cTn id="16" dur="2000" fill="hold"/>
                                        <p:tgtEl>
                                          <p:spTgt spid="14"/>
                                        </p:tgtEl>
                                        <p:attrNameLst>
                                          <p:attrName>ppt_x</p:attrName>
                                          <p:attrName>ppt_y</p:attrName>
                                        </p:attrNameLst>
                                      </p:cBhvr>
                                      <p:rCtr x="-169" y="2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85369"/>
            <a:ext cx="9905998" cy="1478570"/>
          </a:xfrm>
        </p:spPr>
        <p:txBody>
          <a:bodyPr/>
          <a:lstStyle/>
          <a:p>
            <a:pPr algn="ctr"/>
            <a:r>
              <a:rPr lang="en-IN" dirty="0"/>
              <a:t>Naïve Bayesian Example of Learning Phase</a:t>
            </a:r>
            <a:br>
              <a:rPr lang="en-IN" dirty="0"/>
            </a:br>
            <a:r>
              <a:rPr lang="en-IN" dirty="0"/>
              <a:t>Frequency counts</a:t>
            </a:r>
          </a:p>
        </p:txBody>
      </p:sp>
      <p:graphicFrame>
        <p:nvGraphicFramePr>
          <p:cNvPr id="4" name="Table 3"/>
          <p:cNvGraphicFramePr>
            <a:graphicFrameLocks noGrp="1"/>
          </p:cNvGraphicFramePr>
          <p:nvPr>
            <p:extLst>
              <p:ext uri="{D42A27DB-BD31-4B8C-83A1-F6EECF244321}">
                <p14:modId xmlns:p14="http://schemas.microsoft.com/office/powerpoint/2010/main" val="1831192993"/>
              </p:ext>
            </p:extLst>
          </p:nvPr>
        </p:nvGraphicFramePr>
        <p:xfrm>
          <a:off x="1432551" y="1035543"/>
          <a:ext cx="2343804" cy="2954518"/>
        </p:xfrm>
        <a:graphic>
          <a:graphicData uri="http://schemas.openxmlformats.org/drawingml/2006/table">
            <a:tbl>
              <a:tblPr firstRow="1" bandRow="1">
                <a:tableStyleId>{7DF18680-E054-41AD-8BC1-D1AEF772440D}</a:tableStyleId>
              </a:tblPr>
              <a:tblGrid>
                <a:gridCol w="781268">
                  <a:extLst>
                    <a:ext uri="{9D8B030D-6E8A-4147-A177-3AD203B41FA5}">
                      <a16:colId xmlns:a16="http://schemas.microsoft.com/office/drawing/2014/main" val="4147467657"/>
                    </a:ext>
                  </a:extLst>
                </a:gridCol>
                <a:gridCol w="781268">
                  <a:extLst>
                    <a:ext uri="{9D8B030D-6E8A-4147-A177-3AD203B41FA5}">
                      <a16:colId xmlns:a16="http://schemas.microsoft.com/office/drawing/2014/main" val="1183951366"/>
                    </a:ext>
                  </a:extLst>
                </a:gridCol>
                <a:gridCol w="781268">
                  <a:extLst>
                    <a:ext uri="{9D8B030D-6E8A-4147-A177-3AD203B41FA5}">
                      <a16:colId xmlns:a16="http://schemas.microsoft.com/office/drawing/2014/main" val="3837477938"/>
                    </a:ext>
                  </a:extLst>
                </a:gridCol>
              </a:tblGrid>
              <a:tr h="422074">
                <a:tc>
                  <a:txBody>
                    <a:bodyPr/>
                    <a:lstStyle/>
                    <a:p>
                      <a:r>
                        <a:rPr lang="en-IN" dirty="0"/>
                        <a:t>Age</a:t>
                      </a:r>
                    </a:p>
                  </a:txBody>
                  <a:tcPr/>
                </a:tc>
                <a:tc>
                  <a:txBody>
                    <a:bodyPr/>
                    <a:lstStyle/>
                    <a:p>
                      <a:r>
                        <a:rPr lang="en-IN" dirty="0"/>
                        <a:t>Buys</a:t>
                      </a:r>
                    </a:p>
                  </a:txBody>
                  <a:tcPr/>
                </a:tc>
                <a:tc>
                  <a:txBody>
                    <a:bodyPr/>
                    <a:lstStyle/>
                    <a:p>
                      <a:r>
                        <a:rPr lang="en-IN" dirty="0"/>
                        <a:t>Count</a:t>
                      </a:r>
                    </a:p>
                  </a:txBody>
                  <a:tcPr/>
                </a:tc>
                <a:extLst>
                  <a:ext uri="{0D108BD9-81ED-4DB2-BD59-A6C34878D82A}">
                    <a16:rowId xmlns:a16="http://schemas.microsoft.com/office/drawing/2014/main" val="485582081"/>
                  </a:ext>
                </a:extLst>
              </a:tr>
              <a:tr h="422074">
                <a:tc>
                  <a:txBody>
                    <a:bodyPr/>
                    <a:lstStyle/>
                    <a:p>
                      <a:r>
                        <a:rPr lang="en-IN" dirty="0"/>
                        <a:t>&lt;=30</a:t>
                      </a:r>
                    </a:p>
                  </a:txBody>
                  <a:tcPr/>
                </a:tc>
                <a:tc>
                  <a:txBody>
                    <a:bodyPr/>
                    <a:lstStyle/>
                    <a:p>
                      <a:r>
                        <a:rPr lang="en-IN" dirty="0"/>
                        <a:t>No</a:t>
                      </a:r>
                    </a:p>
                  </a:txBody>
                  <a:tcPr/>
                </a:tc>
                <a:tc>
                  <a:txBody>
                    <a:bodyPr/>
                    <a:lstStyle/>
                    <a:p>
                      <a:r>
                        <a:rPr lang="en-IN" dirty="0"/>
                        <a:t>3</a:t>
                      </a:r>
                    </a:p>
                  </a:txBody>
                  <a:tcPr/>
                </a:tc>
                <a:extLst>
                  <a:ext uri="{0D108BD9-81ED-4DB2-BD59-A6C34878D82A}">
                    <a16:rowId xmlns:a16="http://schemas.microsoft.com/office/drawing/2014/main" val="37288787"/>
                  </a:ext>
                </a:extLst>
              </a:tr>
              <a:tr h="422074">
                <a:tc>
                  <a:txBody>
                    <a:bodyPr/>
                    <a:lstStyle/>
                    <a:p>
                      <a:r>
                        <a:rPr lang="en-IN" dirty="0"/>
                        <a:t>31-40</a:t>
                      </a:r>
                    </a:p>
                  </a:txBody>
                  <a:tcPr/>
                </a:tc>
                <a:tc>
                  <a:txBody>
                    <a:bodyPr/>
                    <a:lstStyle/>
                    <a:p>
                      <a:r>
                        <a:rPr lang="en-IN" dirty="0"/>
                        <a:t>No</a:t>
                      </a:r>
                    </a:p>
                  </a:txBody>
                  <a:tcPr/>
                </a:tc>
                <a:tc>
                  <a:txBody>
                    <a:bodyPr/>
                    <a:lstStyle/>
                    <a:p>
                      <a:r>
                        <a:rPr lang="en-IN" dirty="0"/>
                        <a:t>0</a:t>
                      </a:r>
                    </a:p>
                  </a:txBody>
                  <a:tcPr/>
                </a:tc>
                <a:extLst>
                  <a:ext uri="{0D108BD9-81ED-4DB2-BD59-A6C34878D82A}">
                    <a16:rowId xmlns:a16="http://schemas.microsoft.com/office/drawing/2014/main" val="3083387491"/>
                  </a:ext>
                </a:extLst>
              </a:tr>
              <a:tr h="422074">
                <a:tc>
                  <a:txBody>
                    <a:bodyPr/>
                    <a:lstStyle/>
                    <a:p>
                      <a:r>
                        <a:rPr lang="en-IN" dirty="0"/>
                        <a:t>&gt;40</a:t>
                      </a:r>
                    </a:p>
                  </a:txBody>
                  <a:tcPr/>
                </a:tc>
                <a:tc>
                  <a:txBody>
                    <a:bodyPr/>
                    <a:lstStyle/>
                    <a:p>
                      <a:r>
                        <a:rPr lang="en-IN" dirty="0"/>
                        <a:t>No</a:t>
                      </a:r>
                    </a:p>
                  </a:txBody>
                  <a:tcPr/>
                </a:tc>
                <a:tc>
                  <a:txBody>
                    <a:bodyPr/>
                    <a:lstStyle/>
                    <a:p>
                      <a:r>
                        <a:rPr lang="en-IN" dirty="0"/>
                        <a:t>2</a:t>
                      </a:r>
                    </a:p>
                  </a:txBody>
                  <a:tcPr/>
                </a:tc>
                <a:extLst>
                  <a:ext uri="{0D108BD9-81ED-4DB2-BD59-A6C34878D82A}">
                    <a16:rowId xmlns:a16="http://schemas.microsoft.com/office/drawing/2014/main" val="3737377692"/>
                  </a:ext>
                </a:extLst>
              </a:tr>
              <a:tr h="422074">
                <a:tc>
                  <a:txBody>
                    <a:bodyPr/>
                    <a:lstStyle/>
                    <a:p>
                      <a:r>
                        <a:rPr lang="en-IN" dirty="0"/>
                        <a:t>&lt;=30</a:t>
                      </a:r>
                    </a:p>
                  </a:txBody>
                  <a:tcPr/>
                </a:tc>
                <a:tc>
                  <a:txBody>
                    <a:bodyPr/>
                    <a:lstStyle/>
                    <a:p>
                      <a:r>
                        <a:rPr lang="en-IN" dirty="0"/>
                        <a:t>Yes</a:t>
                      </a:r>
                    </a:p>
                  </a:txBody>
                  <a:tcPr/>
                </a:tc>
                <a:tc>
                  <a:txBody>
                    <a:bodyPr/>
                    <a:lstStyle/>
                    <a:p>
                      <a:r>
                        <a:rPr lang="en-IN" dirty="0"/>
                        <a:t>2</a:t>
                      </a:r>
                    </a:p>
                  </a:txBody>
                  <a:tcPr/>
                </a:tc>
                <a:extLst>
                  <a:ext uri="{0D108BD9-81ED-4DB2-BD59-A6C34878D82A}">
                    <a16:rowId xmlns:a16="http://schemas.microsoft.com/office/drawing/2014/main" val="2330370387"/>
                  </a:ext>
                </a:extLst>
              </a:tr>
              <a:tr h="422074">
                <a:tc>
                  <a:txBody>
                    <a:bodyPr/>
                    <a:lstStyle/>
                    <a:p>
                      <a:r>
                        <a:rPr lang="en-IN" dirty="0"/>
                        <a:t>31-40</a:t>
                      </a:r>
                    </a:p>
                  </a:txBody>
                  <a:tcPr/>
                </a:tc>
                <a:tc>
                  <a:txBody>
                    <a:bodyPr/>
                    <a:lstStyle/>
                    <a:p>
                      <a:r>
                        <a:rPr lang="en-IN" dirty="0"/>
                        <a:t>Yes</a:t>
                      </a:r>
                    </a:p>
                  </a:txBody>
                  <a:tcPr/>
                </a:tc>
                <a:tc>
                  <a:txBody>
                    <a:bodyPr/>
                    <a:lstStyle/>
                    <a:p>
                      <a:r>
                        <a:rPr lang="en-IN" dirty="0"/>
                        <a:t>4</a:t>
                      </a:r>
                    </a:p>
                  </a:txBody>
                  <a:tcPr/>
                </a:tc>
                <a:extLst>
                  <a:ext uri="{0D108BD9-81ED-4DB2-BD59-A6C34878D82A}">
                    <a16:rowId xmlns:a16="http://schemas.microsoft.com/office/drawing/2014/main" val="1516617565"/>
                  </a:ext>
                </a:extLst>
              </a:tr>
              <a:tr h="422074">
                <a:tc>
                  <a:txBody>
                    <a:bodyPr/>
                    <a:lstStyle/>
                    <a:p>
                      <a:r>
                        <a:rPr lang="en-IN" dirty="0"/>
                        <a:t>&gt;40</a:t>
                      </a:r>
                    </a:p>
                  </a:txBody>
                  <a:tcPr/>
                </a:tc>
                <a:tc>
                  <a:txBody>
                    <a:bodyPr/>
                    <a:lstStyle/>
                    <a:p>
                      <a:r>
                        <a:rPr lang="en-IN" dirty="0"/>
                        <a:t>Yes</a:t>
                      </a:r>
                    </a:p>
                  </a:txBody>
                  <a:tcPr/>
                </a:tc>
                <a:tc>
                  <a:txBody>
                    <a:bodyPr/>
                    <a:lstStyle/>
                    <a:p>
                      <a:r>
                        <a:rPr lang="en-IN" dirty="0"/>
                        <a:t>3</a:t>
                      </a:r>
                    </a:p>
                  </a:txBody>
                  <a:tcPr/>
                </a:tc>
                <a:extLst>
                  <a:ext uri="{0D108BD9-81ED-4DB2-BD59-A6C34878D82A}">
                    <a16:rowId xmlns:a16="http://schemas.microsoft.com/office/drawing/2014/main" val="2081529873"/>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614530853"/>
              </p:ext>
            </p:extLst>
          </p:nvPr>
        </p:nvGraphicFramePr>
        <p:xfrm>
          <a:off x="4687075" y="1035543"/>
          <a:ext cx="2435253" cy="2954518"/>
        </p:xfrm>
        <a:graphic>
          <a:graphicData uri="http://schemas.openxmlformats.org/drawingml/2006/table">
            <a:tbl>
              <a:tblPr firstRow="1" bandRow="1">
                <a:tableStyleId>{7DF18680-E054-41AD-8BC1-D1AEF772440D}</a:tableStyleId>
              </a:tblPr>
              <a:tblGrid>
                <a:gridCol w="908108">
                  <a:extLst>
                    <a:ext uri="{9D8B030D-6E8A-4147-A177-3AD203B41FA5}">
                      <a16:colId xmlns:a16="http://schemas.microsoft.com/office/drawing/2014/main" val="4147467657"/>
                    </a:ext>
                  </a:extLst>
                </a:gridCol>
                <a:gridCol w="715394">
                  <a:extLst>
                    <a:ext uri="{9D8B030D-6E8A-4147-A177-3AD203B41FA5}">
                      <a16:colId xmlns:a16="http://schemas.microsoft.com/office/drawing/2014/main" val="1183951366"/>
                    </a:ext>
                  </a:extLst>
                </a:gridCol>
                <a:gridCol w="811751">
                  <a:extLst>
                    <a:ext uri="{9D8B030D-6E8A-4147-A177-3AD203B41FA5}">
                      <a16:colId xmlns:a16="http://schemas.microsoft.com/office/drawing/2014/main" val="3837477938"/>
                    </a:ext>
                  </a:extLst>
                </a:gridCol>
              </a:tblGrid>
              <a:tr h="422074">
                <a:tc>
                  <a:txBody>
                    <a:bodyPr/>
                    <a:lstStyle/>
                    <a:p>
                      <a:r>
                        <a:rPr lang="en-IN" dirty="0"/>
                        <a:t>Income</a:t>
                      </a:r>
                    </a:p>
                  </a:txBody>
                  <a:tcPr/>
                </a:tc>
                <a:tc>
                  <a:txBody>
                    <a:bodyPr/>
                    <a:lstStyle/>
                    <a:p>
                      <a:r>
                        <a:rPr lang="en-IN" dirty="0"/>
                        <a:t>Buys</a:t>
                      </a:r>
                    </a:p>
                  </a:txBody>
                  <a:tcPr/>
                </a:tc>
                <a:tc>
                  <a:txBody>
                    <a:bodyPr/>
                    <a:lstStyle/>
                    <a:p>
                      <a:r>
                        <a:rPr lang="en-IN" dirty="0"/>
                        <a:t>Count</a:t>
                      </a:r>
                    </a:p>
                  </a:txBody>
                  <a:tcPr/>
                </a:tc>
                <a:extLst>
                  <a:ext uri="{0D108BD9-81ED-4DB2-BD59-A6C34878D82A}">
                    <a16:rowId xmlns:a16="http://schemas.microsoft.com/office/drawing/2014/main" val="485582081"/>
                  </a:ext>
                </a:extLst>
              </a:tr>
              <a:tr h="422074">
                <a:tc>
                  <a:txBody>
                    <a:bodyPr/>
                    <a:lstStyle/>
                    <a:p>
                      <a:r>
                        <a:rPr lang="en-IN" dirty="0"/>
                        <a:t>High</a:t>
                      </a:r>
                    </a:p>
                  </a:txBody>
                  <a:tcPr/>
                </a:tc>
                <a:tc>
                  <a:txBody>
                    <a:bodyPr/>
                    <a:lstStyle/>
                    <a:p>
                      <a:r>
                        <a:rPr lang="en-IN" dirty="0"/>
                        <a:t>No</a:t>
                      </a:r>
                    </a:p>
                  </a:txBody>
                  <a:tcPr/>
                </a:tc>
                <a:tc>
                  <a:txBody>
                    <a:bodyPr/>
                    <a:lstStyle/>
                    <a:p>
                      <a:r>
                        <a:rPr lang="en-IN" dirty="0"/>
                        <a:t>2</a:t>
                      </a:r>
                    </a:p>
                  </a:txBody>
                  <a:tcPr/>
                </a:tc>
                <a:extLst>
                  <a:ext uri="{0D108BD9-81ED-4DB2-BD59-A6C34878D82A}">
                    <a16:rowId xmlns:a16="http://schemas.microsoft.com/office/drawing/2014/main" val="37288787"/>
                  </a:ext>
                </a:extLst>
              </a:tr>
              <a:tr h="422074">
                <a:tc>
                  <a:txBody>
                    <a:bodyPr/>
                    <a:lstStyle/>
                    <a:p>
                      <a:r>
                        <a:rPr lang="en-IN" dirty="0"/>
                        <a:t>Medium</a:t>
                      </a:r>
                    </a:p>
                  </a:txBody>
                  <a:tcPr/>
                </a:tc>
                <a:tc>
                  <a:txBody>
                    <a:bodyPr/>
                    <a:lstStyle/>
                    <a:p>
                      <a:r>
                        <a:rPr lang="en-IN" dirty="0"/>
                        <a:t>No</a:t>
                      </a:r>
                    </a:p>
                  </a:txBody>
                  <a:tcPr/>
                </a:tc>
                <a:tc>
                  <a:txBody>
                    <a:bodyPr/>
                    <a:lstStyle/>
                    <a:p>
                      <a:r>
                        <a:rPr lang="en-IN" dirty="0"/>
                        <a:t>2</a:t>
                      </a:r>
                    </a:p>
                  </a:txBody>
                  <a:tcPr/>
                </a:tc>
                <a:extLst>
                  <a:ext uri="{0D108BD9-81ED-4DB2-BD59-A6C34878D82A}">
                    <a16:rowId xmlns:a16="http://schemas.microsoft.com/office/drawing/2014/main" val="3083387491"/>
                  </a:ext>
                </a:extLst>
              </a:tr>
              <a:tr h="422074">
                <a:tc>
                  <a:txBody>
                    <a:bodyPr/>
                    <a:lstStyle/>
                    <a:p>
                      <a:r>
                        <a:rPr lang="en-IN" dirty="0"/>
                        <a:t>Low</a:t>
                      </a:r>
                    </a:p>
                  </a:txBody>
                  <a:tcPr/>
                </a:tc>
                <a:tc>
                  <a:txBody>
                    <a:bodyPr/>
                    <a:lstStyle/>
                    <a:p>
                      <a:r>
                        <a:rPr lang="en-IN" dirty="0"/>
                        <a:t>No</a:t>
                      </a:r>
                    </a:p>
                  </a:txBody>
                  <a:tcPr/>
                </a:tc>
                <a:tc>
                  <a:txBody>
                    <a:bodyPr/>
                    <a:lstStyle/>
                    <a:p>
                      <a:r>
                        <a:rPr lang="en-IN" dirty="0"/>
                        <a:t>1</a:t>
                      </a:r>
                    </a:p>
                  </a:txBody>
                  <a:tcPr/>
                </a:tc>
                <a:extLst>
                  <a:ext uri="{0D108BD9-81ED-4DB2-BD59-A6C34878D82A}">
                    <a16:rowId xmlns:a16="http://schemas.microsoft.com/office/drawing/2014/main" val="57879869"/>
                  </a:ext>
                </a:extLst>
              </a:tr>
              <a:tr h="422074">
                <a:tc>
                  <a:txBody>
                    <a:bodyPr/>
                    <a:lstStyle/>
                    <a:p>
                      <a:r>
                        <a:rPr lang="en-IN" dirty="0"/>
                        <a:t>High</a:t>
                      </a:r>
                    </a:p>
                  </a:txBody>
                  <a:tcPr/>
                </a:tc>
                <a:tc>
                  <a:txBody>
                    <a:bodyPr/>
                    <a:lstStyle/>
                    <a:p>
                      <a:r>
                        <a:rPr lang="en-IN" dirty="0"/>
                        <a:t>Yes</a:t>
                      </a:r>
                    </a:p>
                  </a:txBody>
                  <a:tcPr/>
                </a:tc>
                <a:tc>
                  <a:txBody>
                    <a:bodyPr/>
                    <a:lstStyle/>
                    <a:p>
                      <a:r>
                        <a:rPr lang="en-IN" dirty="0"/>
                        <a:t>2</a:t>
                      </a:r>
                    </a:p>
                  </a:txBody>
                  <a:tcPr/>
                </a:tc>
                <a:extLst>
                  <a:ext uri="{0D108BD9-81ED-4DB2-BD59-A6C34878D82A}">
                    <a16:rowId xmlns:a16="http://schemas.microsoft.com/office/drawing/2014/main" val="2905263439"/>
                  </a:ext>
                </a:extLst>
              </a:tr>
              <a:tr h="422074">
                <a:tc>
                  <a:txBody>
                    <a:bodyPr/>
                    <a:lstStyle/>
                    <a:p>
                      <a:r>
                        <a:rPr lang="en-IN" dirty="0"/>
                        <a:t>Medium</a:t>
                      </a:r>
                    </a:p>
                  </a:txBody>
                  <a:tcPr/>
                </a:tc>
                <a:tc>
                  <a:txBody>
                    <a:bodyPr/>
                    <a:lstStyle/>
                    <a:p>
                      <a:r>
                        <a:rPr lang="en-IN" dirty="0"/>
                        <a:t>Yes</a:t>
                      </a:r>
                    </a:p>
                  </a:txBody>
                  <a:tcPr/>
                </a:tc>
                <a:tc>
                  <a:txBody>
                    <a:bodyPr/>
                    <a:lstStyle/>
                    <a:p>
                      <a:r>
                        <a:rPr lang="en-IN" dirty="0"/>
                        <a:t>4</a:t>
                      </a:r>
                    </a:p>
                  </a:txBody>
                  <a:tcPr/>
                </a:tc>
                <a:extLst>
                  <a:ext uri="{0D108BD9-81ED-4DB2-BD59-A6C34878D82A}">
                    <a16:rowId xmlns:a16="http://schemas.microsoft.com/office/drawing/2014/main" val="395543964"/>
                  </a:ext>
                </a:extLst>
              </a:tr>
              <a:tr h="422074">
                <a:tc>
                  <a:txBody>
                    <a:bodyPr/>
                    <a:lstStyle/>
                    <a:p>
                      <a:r>
                        <a:rPr lang="en-IN" dirty="0"/>
                        <a:t>Low</a:t>
                      </a:r>
                    </a:p>
                  </a:txBody>
                  <a:tcPr/>
                </a:tc>
                <a:tc>
                  <a:txBody>
                    <a:bodyPr/>
                    <a:lstStyle/>
                    <a:p>
                      <a:r>
                        <a:rPr lang="en-IN" dirty="0"/>
                        <a:t>Yes</a:t>
                      </a:r>
                    </a:p>
                  </a:txBody>
                  <a:tcPr/>
                </a:tc>
                <a:tc>
                  <a:txBody>
                    <a:bodyPr/>
                    <a:lstStyle/>
                    <a:p>
                      <a:r>
                        <a:rPr lang="en-IN" dirty="0"/>
                        <a:t>3</a:t>
                      </a:r>
                    </a:p>
                  </a:txBody>
                  <a:tcPr/>
                </a:tc>
                <a:extLst>
                  <a:ext uri="{0D108BD9-81ED-4DB2-BD59-A6C34878D82A}">
                    <a16:rowId xmlns:a16="http://schemas.microsoft.com/office/drawing/2014/main" val="2499508850"/>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665332871"/>
              </p:ext>
            </p:extLst>
          </p:nvPr>
        </p:nvGraphicFramePr>
        <p:xfrm>
          <a:off x="8033048" y="1035543"/>
          <a:ext cx="2343804" cy="2110370"/>
        </p:xfrm>
        <a:graphic>
          <a:graphicData uri="http://schemas.openxmlformats.org/drawingml/2006/table">
            <a:tbl>
              <a:tblPr firstRow="1" bandRow="1">
                <a:tableStyleId>{7DF18680-E054-41AD-8BC1-D1AEF772440D}</a:tableStyleId>
              </a:tblPr>
              <a:tblGrid>
                <a:gridCol w="781268">
                  <a:extLst>
                    <a:ext uri="{9D8B030D-6E8A-4147-A177-3AD203B41FA5}">
                      <a16:colId xmlns:a16="http://schemas.microsoft.com/office/drawing/2014/main" val="4147467657"/>
                    </a:ext>
                  </a:extLst>
                </a:gridCol>
                <a:gridCol w="781268">
                  <a:extLst>
                    <a:ext uri="{9D8B030D-6E8A-4147-A177-3AD203B41FA5}">
                      <a16:colId xmlns:a16="http://schemas.microsoft.com/office/drawing/2014/main" val="1183951366"/>
                    </a:ext>
                  </a:extLst>
                </a:gridCol>
                <a:gridCol w="781268">
                  <a:extLst>
                    <a:ext uri="{9D8B030D-6E8A-4147-A177-3AD203B41FA5}">
                      <a16:colId xmlns:a16="http://schemas.microsoft.com/office/drawing/2014/main" val="3837477938"/>
                    </a:ext>
                  </a:extLst>
                </a:gridCol>
              </a:tblGrid>
              <a:tr h="422074">
                <a:tc>
                  <a:txBody>
                    <a:bodyPr/>
                    <a:lstStyle/>
                    <a:p>
                      <a:r>
                        <a:rPr lang="en-IN" dirty="0"/>
                        <a:t>Stud</a:t>
                      </a:r>
                    </a:p>
                  </a:txBody>
                  <a:tcPr/>
                </a:tc>
                <a:tc>
                  <a:txBody>
                    <a:bodyPr/>
                    <a:lstStyle/>
                    <a:p>
                      <a:r>
                        <a:rPr lang="en-IN" dirty="0"/>
                        <a:t>Buys</a:t>
                      </a:r>
                    </a:p>
                  </a:txBody>
                  <a:tcPr/>
                </a:tc>
                <a:tc>
                  <a:txBody>
                    <a:bodyPr/>
                    <a:lstStyle/>
                    <a:p>
                      <a:r>
                        <a:rPr lang="en-IN" dirty="0"/>
                        <a:t>Count</a:t>
                      </a:r>
                    </a:p>
                  </a:txBody>
                  <a:tcPr/>
                </a:tc>
                <a:extLst>
                  <a:ext uri="{0D108BD9-81ED-4DB2-BD59-A6C34878D82A}">
                    <a16:rowId xmlns:a16="http://schemas.microsoft.com/office/drawing/2014/main" val="485582081"/>
                  </a:ext>
                </a:extLst>
              </a:tr>
              <a:tr h="422074">
                <a:tc>
                  <a:txBody>
                    <a:bodyPr/>
                    <a:lstStyle/>
                    <a:p>
                      <a:r>
                        <a:rPr lang="en-IN" dirty="0"/>
                        <a:t>No</a:t>
                      </a:r>
                    </a:p>
                  </a:txBody>
                  <a:tcPr/>
                </a:tc>
                <a:tc>
                  <a:txBody>
                    <a:bodyPr/>
                    <a:lstStyle/>
                    <a:p>
                      <a:r>
                        <a:rPr lang="en-IN" dirty="0"/>
                        <a:t>No</a:t>
                      </a:r>
                    </a:p>
                  </a:txBody>
                  <a:tcPr/>
                </a:tc>
                <a:tc>
                  <a:txBody>
                    <a:bodyPr/>
                    <a:lstStyle/>
                    <a:p>
                      <a:r>
                        <a:rPr lang="en-IN" dirty="0"/>
                        <a:t>4</a:t>
                      </a:r>
                    </a:p>
                  </a:txBody>
                  <a:tcPr/>
                </a:tc>
                <a:extLst>
                  <a:ext uri="{0D108BD9-81ED-4DB2-BD59-A6C34878D82A}">
                    <a16:rowId xmlns:a16="http://schemas.microsoft.com/office/drawing/2014/main" val="37288787"/>
                  </a:ext>
                </a:extLst>
              </a:tr>
              <a:tr h="422074">
                <a:tc>
                  <a:txBody>
                    <a:bodyPr/>
                    <a:lstStyle/>
                    <a:p>
                      <a:r>
                        <a:rPr lang="en-IN" dirty="0"/>
                        <a:t>Yes</a:t>
                      </a:r>
                    </a:p>
                  </a:txBody>
                  <a:tcPr/>
                </a:tc>
                <a:tc>
                  <a:txBody>
                    <a:bodyPr/>
                    <a:lstStyle/>
                    <a:p>
                      <a:r>
                        <a:rPr lang="en-IN" dirty="0"/>
                        <a:t>No</a:t>
                      </a:r>
                    </a:p>
                  </a:txBody>
                  <a:tcPr/>
                </a:tc>
                <a:tc>
                  <a:txBody>
                    <a:bodyPr/>
                    <a:lstStyle/>
                    <a:p>
                      <a:r>
                        <a:rPr lang="en-IN" dirty="0"/>
                        <a:t>1</a:t>
                      </a:r>
                    </a:p>
                  </a:txBody>
                  <a:tcPr/>
                </a:tc>
                <a:extLst>
                  <a:ext uri="{0D108BD9-81ED-4DB2-BD59-A6C34878D82A}">
                    <a16:rowId xmlns:a16="http://schemas.microsoft.com/office/drawing/2014/main" val="3083387491"/>
                  </a:ext>
                </a:extLst>
              </a:tr>
              <a:tr h="422074">
                <a:tc>
                  <a:txBody>
                    <a:bodyPr/>
                    <a:lstStyle/>
                    <a:p>
                      <a:r>
                        <a:rPr lang="en-IN" dirty="0"/>
                        <a:t>No</a:t>
                      </a:r>
                    </a:p>
                  </a:txBody>
                  <a:tcPr/>
                </a:tc>
                <a:tc>
                  <a:txBody>
                    <a:bodyPr/>
                    <a:lstStyle/>
                    <a:p>
                      <a:r>
                        <a:rPr lang="en-IN" dirty="0"/>
                        <a:t>Yes</a:t>
                      </a:r>
                    </a:p>
                  </a:txBody>
                  <a:tcPr/>
                </a:tc>
                <a:tc>
                  <a:txBody>
                    <a:bodyPr/>
                    <a:lstStyle/>
                    <a:p>
                      <a:r>
                        <a:rPr lang="en-IN" dirty="0"/>
                        <a:t>3</a:t>
                      </a:r>
                    </a:p>
                  </a:txBody>
                  <a:tcPr/>
                </a:tc>
                <a:extLst>
                  <a:ext uri="{0D108BD9-81ED-4DB2-BD59-A6C34878D82A}">
                    <a16:rowId xmlns:a16="http://schemas.microsoft.com/office/drawing/2014/main" val="3126397886"/>
                  </a:ext>
                </a:extLst>
              </a:tr>
              <a:tr h="422074">
                <a:tc>
                  <a:txBody>
                    <a:bodyPr/>
                    <a:lstStyle/>
                    <a:p>
                      <a:r>
                        <a:rPr lang="en-IN" dirty="0"/>
                        <a:t>Yes</a:t>
                      </a:r>
                    </a:p>
                  </a:txBody>
                  <a:tcPr/>
                </a:tc>
                <a:tc>
                  <a:txBody>
                    <a:bodyPr/>
                    <a:lstStyle/>
                    <a:p>
                      <a:r>
                        <a:rPr lang="en-IN" dirty="0"/>
                        <a:t>Yes</a:t>
                      </a:r>
                    </a:p>
                  </a:txBody>
                  <a:tcPr/>
                </a:tc>
                <a:tc>
                  <a:txBody>
                    <a:bodyPr/>
                    <a:lstStyle/>
                    <a:p>
                      <a:r>
                        <a:rPr lang="en-IN" dirty="0"/>
                        <a:t>6</a:t>
                      </a:r>
                    </a:p>
                  </a:txBody>
                  <a:tcPr/>
                </a:tc>
                <a:extLst>
                  <a:ext uri="{0D108BD9-81ED-4DB2-BD59-A6C34878D82A}">
                    <a16:rowId xmlns:a16="http://schemas.microsoft.com/office/drawing/2014/main" val="396050752"/>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495825108"/>
              </p:ext>
            </p:extLst>
          </p:nvPr>
        </p:nvGraphicFramePr>
        <p:xfrm>
          <a:off x="3036415" y="4477955"/>
          <a:ext cx="2736909" cy="2110370"/>
        </p:xfrm>
        <a:graphic>
          <a:graphicData uri="http://schemas.openxmlformats.org/drawingml/2006/table">
            <a:tbl>
              <a:tblPr firstRow="1" bandRow="1">
                <a:tableStyleId>{7DF18680-E054-41AD-8BC1-D1AEF772440D}</a:tableStyleId>
              </a:tblPr>
              <a:tblGrid>
                <a:gridCol w="1044743">
                  <a:extLst>
                    <a:ext uri="{9D8B030D-6E8A-4147-A177-3AD203B41FA5}">
                      <a16:colId xmlns:a16="http://schemas.microsoft.com/office/drawing/2014/main" val="4147467657"/>
                    </a:ext>
                  </a:extLst>
                </a:gridCol>
                <a:gridCol w="779863">
                  <a:extLst>
                    <a:ext uri="{9D8B030D-6E8A-4147-A177-3AD203B41FA5}">
                      <a16:colId xmlns:a16="http://schemas.microsoft.com/office/drawing/2014/main" val="1183951366"/>
                    </a:ext>
                  </a:extLst>
                </a:gridCol>
                <a:gridCol w="912303">
                  <a:extLst>
                    <a:ext uri="{9D8B030D-6E8A-4147-A177-3AD203B41FA5}">
                      <a16:colId xmlns:a16="http://schemas.microsoft.com/office/drawing/2014/main" val="3837477938"/>
                    </a:ext>
                  </a:extLst>
                </a:gridCol>
              </a:tblGrid>
              <a:tr h="422074">
                <a:tc>
                  <a:txBody>
                    <a:bodyPr/>
                    <a:lstStyle/>
                    <a:p>
                      <a:r>
                        <a:rPr lang="en-IN" dirty="0"/>
                        <a:t>Credit</a:t>
                      </a:r>
                    </a:p>
                  </a:txBody>
                  <a:tcPr/>
                </a:tc>
                <a:tc>
                  <a:txBody>
                    <a:bodyPr/>
                    <a:lstStyle/>
                    <a:p>
                      <a:r>
                        <a:rPr lang="en-IN" dirty="0"/>
                        <a:t>Buys</a:t>
                      </a:r>
                    </a:p>
                  </a:txBody>
                  <a:tcPr/>
                </a:tc>
                <a:tc>
                  <a:txBody>
                    <a:bodyPr/>
                    <a:lstStyle/>
                    <a:p>
                      <a:r>
                        <a:rPr lang="en-IN" dirty="0"/>
                        <a:t>Count</a:t>
                      </a:r>
                    </a:p>
                  </a:txBody>
                  <a:tcPr/>
                </a:tc>
                <a:extLst>
                  <a:ext uri="{0D108BD9-81ED-4DB2-BD59-A6C34878D82A}">
                    <a16:rowId xmlns:a16="http://schemas.microsoft.com/office/drawing/2014/main" val="485582081"/>
                  </a:ext>
                </a:extLst>
              </a:tr>
              <a:tr h="422074">
                <a:tc>
                  <a:txBody>
                    <a:bodyPr/>
                    <a:lstStyle/>
                    <a:p>
                      <a:r>
                        <a:rPr lang="en-IN" dirty="0"/>
                        <a:t>Fair</a:t>
                      </a:r>
                    </a:p>
                  </a:txBody>
                  <a:tcPr/>
                </a:tc>
                <a:tc>
                  <a:txBody>
                    <a:bodyPr/>
                    <a:lstStyle/>
                    <a:p>
                      <a:r>
                        <a:rPr lang="en-IN" dirty="0"/>
                        <a:t>No</a:t>
                      </a:r>
                    </a:p>
                  </a:txBody>
                  <a:tcPr/>
                </a:tc>
                <a:tc>
                  <a:txBody>
                    <a:bodyPr/>
                    <a:lstStyle/>
                    <a:p>
                      <a:r>
                        <a:rPr lang="en-IN" dirty="0"/>
                        <a:t>2</a:t>
                      </a:r>
                    </a:p>
                  </a:txBody>
                  <a:tcPr/>
                </a:tc>
                <a:extLst>
                  <a:ext uri="{0D108BD9-81ED-4DB2-BD59-A6C34878D82A}">
                    <a16:rowId xmlns:a16="http://schemas.microsoft.com/office/drawing/2014/main" val="37288787"/>
                  </a:ext>
                </a:extLst>
              </a:tr>
              <a:tr h="422074">
                <a:tc>
                  <a:txBody>
                    <a:bodyPr/>
                    <a:lstStyle/>
                    <a:p>
                      <a:r>
                        <a:rPr lang="en-IN" dirty="0"/>
                        <a:t>Excellent</a:t>
                      </a:r>
                    </a:p>
                  </a:txBody>
                  <a:tcPr/>
                </a:tc>
                <a:tc>
                  <a:txBody>
                    <a:bodyPr/>
                    <a:lstStyle/>
                    <a:p>
                      <a:r>
                        <a:rPr lang="en-IN" dirty="0"/>
                        <a:t>No</a:t>
                      </a:r>
                    </a:p>
                  </a:txBody>
                  <a:tcPr/>
                </a:tc>
                <a:tc>
                  <a:txBody>
                    <a:bodyPr/>
                    <a:lstStyle/>
                    <a:p>
                      <a:r>
                        <a:rPr lang="en-IN" dirty="0"/>
                        <a:t>3</a:t>
                      </a:r>
                    </a:p>
                  </a:txBody>
                  <a:tcPr/>
                </a:tc>
                <a:extLst>
                  <a:ext uri="{0D108BD9-81ED-4DB2-BD59-A6C34878D82A}">
                    <a16:rowId xmlns:a16="http://schemas.microsoft.com/office/drawing/2014/main" val="3083387491"/>
                  </a:ext>
                </a:extLst>
              </a:tr>
              <a:tr h="422074">
                <a:tc>
                  <a:txBody>
                    <a:bodyPr/>
                    <a:lstStyle/>
                    <a:p>
                      <a:r>
                        <a:rPr lang="en-IN" dirty="0"/>
                        <a:t>Fair</a:t>
                      </a:r>
                    </a:p>
                  </a:txBody>
                  <a:tcPr/>
                </a:tc>
                <a:tc>
                  <a:txBody>
                    <a:bodyPr/>
                    <a:lstStyle/>
                    <a:p>
                      <a:r>
                        <a:rPr lang="en-IN" dirty="0"/>
                        <a:t>Yes</a:t>
                      </a:r>
                    </a:p>
                  </a:txBody>
                  <a:tcPr/>
                </a:tc>
                <a:tc>
                  <a:txBody>
                    <a:bodyPr/>
                    <a:lstStyle/>
                    <a:p>
                      <a:r>
                        <a:rPr lang="en-IN" dirty="0"/>
                        <a:t>6</a:t>
                      </a:r>
                    </a:p>
                  </a:txBody>
                  <a:tcPr/>
                </a:tc>
                <a:extLst>
                  <a:ext uri="{0D108BD9-81ED-4DB2-BD59-A6C34878D82A}">
                    <a16:rowId xmlns:a16="http://schemas.microsoft.com/office/drawing/2014/main" val="3111036676"/>
                  </a:ext>
                </a:extLst>
              </a:tr>
              <a:tr h="422074">
                <a:tc>
                  <a:txBody>
                    <a:bodyPr/>
                    <a:lstStyle/>
                    <a:p>
                      <a:r>
                        <a:rPr lang="en-IN" dirty="0"/>
                        <a:t>Excellent</a:t>
                      </a:r>
                    </a:p>
                  </a:txBody>
                  <a:tcPr/>
                </a:tc>
                <a:tc>
                  <a:txBody>
                    <a:bodyPr/>
                    <a:lstStyle/>
                    <a:p>
                      <a:r>
                        <a:rPr lang="en-IN" dirty="0"/>
                        <a:t>Yes</a:t>
                      </a:r>
                    </a:p>
                  </a:txBody>
                  <a:tcPr/>
                </a:tc>
                <a:tc>
                  <a:txBody>
                    <a:bodyPr/>
                    <a:lstStyle/>
                    <a:p>
                      <a:r>
                        <a:rPr lang="en-IN" dirty="0"/>
                        <a:t>3</a:t>
                      </a:r>
                    </a:p>
                  </a:txBody>
                  <a:tcPr/>
                </a:tc>
                <a:extLst>
                  <a:ext uri="{0D108BD9-81ED-4DB2-BD59-A6C34878D82A}">
                    <a16:rowId xmlns:a16="http://schemas.microsoft.com/office/drawing/2014/main" val="2591664105"/>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92924364"/>
              </p:ext>
            </p:extLst>
          </p:nvPr>
        </p:nvGraphicFramePr>
        <p:xfrm>
          <a:off x="8165462" y="4466825"/>
          <a:ext cx="2211390" cy="1266222"/>
        </p:xfrm>
        <a:graphic>
          <a:graphicData uri="http://schemas.openxmlformats.org/drawingml/2006/table">
            <a:tbl>
              <a:tblPr firstRow="1" bandRow="1">
                <a:tableStyleId>{7DF18680-E054-41AD-8BC1-D1AEF772440D}</a:tableStyleId>
              </a:tblPr>
              <a:tblGrid>
                <a:gridCol w="737130">
                  <a:extLst>
                    <a:ext uri="{9D8B030D-6E8A-4147-A177-3AD203B41FA5}">
                      <a16:colId xmlns:a16="http://schemas.microsoft.com/office/drawing/2014/main" val="4147467657"/>
                    </a:ext>
                  </a:extLst>
                </a:gridCol>
                <a:gridCol w="737130">
                  <a:extLst>
                    <a:ext uri="{9D8B030D-6E8A-4147-A177-3AD203B41FA5}">
                      <a16:colId xmlns:a16="http://schemas.microsoft.com/office/drawing/2014/main" val="1183951366"/>
                    </a:ext>
                  </a:extLst>
                </a:gridCol>
                <a:gridCol w="737130">
                  <a:extLst>
                    <a:ext uri="{9D8B030D-6E8A-4147-A177-3AD203B41FA5}">
                      <a16:colId xmlns:a16="http://schemas.microsoft.com/office/drawing/2014/main" val="3837477938"/>
                    </a:ext>
                  </a:extLst>
                </a:gridCol>
              </a:tblGrid>
              <a:tr h="422074">
                <a:tc>
                  <a:txBody>
                    <a:bodyPr/>
                    <a:lstStyle/>
                    <a:p>
                      <a:r>
                        <a:rPr lang="en-IN" dirty="0"/>
                        <a:t>Buys</a:t>
                      </a:r>
                    </a:p>
                  </a:txBody>
                  <a:tcPr/>
                </a:tc>
                <a:tc>
                  <a:txBody>
                    <a:bodyPr/>
                    <a:lstStyle/>
                    <a:p>
                      <a:r>
                        <a:rPr lang="en-IN" dirty="0"/>
                        <a:t>Buys</a:t>
                      </a:r>
                    </a:p>
                  </a:txBody>
                  <a:tcPr/>
                </a:tc>
                <a:tc>
                  <a:txBody>
                    <a:bodyPr/>
                    <a:lstStyle/>
                    <a:p>
                      <a:r>
                        <a:rPr lang="en-IN" dirty="0"/>
                        <a:t>Count</a:t>
                      </a:r>
                    </a:p>
                  </a:txBody>
                  <a:tcPr/>
                </a:tc>
                <a:extLst>
                  <a:ext uri="{0D108BD9-81ED-4DB2-BD59-A6C34878D82A}">
                    <a16:rowId xmlns:a16="http://schemas.microsoft.com/office/drawing/2014/main" val="485582081"/>
                  </a:ext>
                </a:extLst>
              </a:tr>
              <a:tr h="422074">
                <a:tc>
                  <a:txBody>
                    <a:bodyPr/>
                    <a:lstStyle/>
                    <a:p>
                      <a:r>
                        <a:rPr lang="en-IN" dirty="0"/>
                        <a:t>No</a:t>
                      </a:r>
                    </a:p>
                  </a:txBody>
                  <a:tcPr/>
                </a:tc>
                <a:tc>
                  <a:txBody>
                    <a:bodyPr/>
                    <a:lstStyle/>
                    <a:p>
                      <a:r>
                        <a:rPr lang="en-IN" dirty="0"/>
                        <a:t>No</a:t>
                      </a:r>
                    </a:p>
                  </a:txBody>
                  <a:tcPr/>
                </a:tc>
                <a:tc>
                  <a:txBody>
                    <a:bodyPr/>
                    <a:lstStyle/>
                    <a:p>
                      <a:r>
                        <a:rPr lang="en-IN" dirty="0"/>
                        <a:t>5</a:t>
                      </a:r>
                    </a:p>
                  </a:txBody>
                  <a:tcPr/>
                </a:tc>
                <a:extLst>
                  <a:ext uri="{0D108BD9-81ED-4DB2-BD59-A6C34878D82A}">
                    <a16:rowId xmlns:a16="http://schemas.microsoft.com/office/drawing/2014/main" val="37288787"/>
                  </a:ext>
                </a:extLst>
              </a:tr>
              <a:tr h="422074">
                <a:tc>
                  <a:txBody>
                    <a:bodyPr/>
                    <a:lstStyle/>
                    <a:p>
                      <a:r>
                        <a:rPr lang="en-IN" dirty="0"/>
                        <a:t>Yes</a:t>
                      </a:r>
                    </a:p>
                  </a:txBody>
                  <a:tcPr/>
                </a:tc>
                <a:tc>
                  <a:txBody>
                    <a:bodyPr/>
                    <a:lstStyle/>
                    <a:p>
                      <a:r>
                        <a:rPr lang="en-IN" dirty="0"/>
                        <a:t>Yes</a:t>
                      </a:r>
                    </a:p>
                  </a:txBody>
                  <a:tcPr/>
                </a:tc>
                <a:tc>
                  <a:txBody>
                    <a:bodyPr/>
                    <a:lstStyle/>
                    <a:p>
                      <a:r>
                        <a:rPr lang="en-IN" dirty="0"/>
                        <a:t>9</a:t>
                      </a:r>
                    </a:p>
                  </a:txBody>
                  <a:tcPr/>
                </a:tc>
                <a:extLst>
                  <a:ext uri="{0D108BD9-81ED-4DB2-BD59-A6C34878D82A}">
                    <a16:rowId xmlns:a16="http://schemas.microsoft.com/office/drawing/2014/main" val="3083387491"/>
                  </a:ext>
                </a:extLst>
              </a:tr>
            </a:tbl>
          </a:graphicData>
        </a:graphic>
      </p:graphicFrame>
    </p:spTree>
    <p:extLst>
      <p:ext uri="{BB962C8B-B14F-4D97-AF65-F5344CB8AC3E}">
        <p14:creationId xmlns:p14="http://schemas.microsoft.com/office/powerpoint/2010/main" val="20414238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85369"/>
            <a:ext cx="9905998" cy="1478570"/>
          </a:xfrm>
        </p:spPr>
        <p:txBody>
          <a:bodyPr/>
          <a:lstStyle/>
          <a:p>
            <a:pPr algn="ctr"/>
            <a:r>
              <a:rPr lang="en-IN" dirty="0"/>
              <a:t>Naïve Bayesian Example of Learning Phase</a:t>
            </a:r>
            <a:br>
              <a:rPr lang="en-IN" dirty="0"/>
            </a:br>
            <a:r>
              <a:rPr lang="en-IN" dirty="0"/>
              <a:t>Probabilities</a:t>
            </a:r>
          </a:p>
        </p:txBody>
      </p:sp>
      <p:graphicFrame>
        <p:nvGraphicFramePr>
          <p:cNvPr id="4" name="Table 3"/>
          <p:cNvGraphicFramePr>
            <a:graphicFrameLocks noGrp="1"/>
          </p:cNvGraphicFramePr>
          <p:nvPr>
            <p:extLst>
              <p:ext uri="{D42A27DB-BD31-4B8C-83A1-F6EECF244321}">
                <p14:modId xmlns:p14="http://schemas.microsoft.com/office/powerpoint/2010/main" val="4128675023"/>
              </p:ext>
            </p:extLst>
          </p:nvPr>
        </p:nvGraphicFramePr>
        <p:xfrm>
          <a:off x="1432551" y="1035543"/>
          <a:ext cx="2583966" cy="2954518"/>
        </p:xfrm>
        <a:graphic>
          <a:graphicData uri="http://schemas.openxmlformats.org/drawingml/2006/table">
            <a:tbl>
              <a:tblPr firstRow="1" bandRow="1">
                <a:tableStyleId>{7DF18680-E054-41AD-8BC1-D1AEF772440D}</a:tableStyleId>
              </a:tblPr>
              <a:tblGrid>
                <a:gridCol w="861322">
                  <a:extLst>
                    <a:ext uri="{9D8B030D-6E8A-4147-A177-3AD203B41FA5}">
                      <a16:colId xmlns:a16="http://schemas.microsoft.com/office/drawing/2014/main" val="4147467657"/>
                    </a:ext>
                  </a:extLst>
                </a:gridCol>
                <a:gridCol w="861322">
                  <a:extLst>
                    <a:ext uri="{9D8B030D-6E8A-4147-A177-3AD203B41FA5}">
                      <a16:colId xmlns:a16="http://schemas.microsoft.com/office/drawing/2014/main" val="1183951366"/>
                    </a:ext>
                  </a:extLst>
                </a:gridCol>
                <a:gridCol w="861322">
                  <a:extLst>
                    <a:ext uri="{9D8B030D-6E8A-4147-A177-3AD203B41FA5}">
                      <a16:colId xmlns:a16="http://schemas.microsoft.com/office/drawing/2014/main" val="3837477938"/>
                    </a:ext>
                  </a:extLst>
                </a:gridCol>
              </a:tblGrid>
              <a:tr h="422074">
                <a:tc>
                  <a:txBody>
                    <a:bodyPr/>
                    <a:lstStyle/>
                    <a:p>
                      <a:r>
                        <a:rPr lang="en-IN" dirty="0"/>
                        <a:t>Age</a:t>
                      </a:r>
                    </a:p>
                  </a:txBody>
                  <a:tcPr/>
                </a:tc>
                <a:tc>
                  <a:txBody>
                    <a:bodyPr/>
                    <a:lstStyle/>
                    <a:p>
                      <a:r>
                        <a:rPr lang="en-IN" dirty="0"/>
                        <a:t>Buys</a:t>
                      </a:r>
                    </a:p>
                  </a:txBody>
                  <a:tcPr/>
                </a:tc>
                <a:tc>
                  <a:txBody>
                    <a:bodyPr/>
                    <a:lstStyle/>
                    <a:p>
                      <a:r>
                        <a:rPr lang="en-IN" dirty="0"/>
                        <a:t>P(B|A)</a:t>
                      </a:r>
                    </a:p>
                  </a:txBody>
                  <a:tcPr/>
                </a:tc>
                <a:extLst>
                  <a:ext uri="{0D108BD9-81ED-4DB2-BD59-A6C34878D82A}">
                    <a16:rowId xmlns:a16="http://schemas.microsoft.com/office/drawing/2014/main" val="485582081"/>
                  </a:ext>
                </a:extLst>
              </a:tr>
              <a:tr h="422074">
                <a:tc>
                  <a:txBody>
                    <a:bodyPr/>
                    <a:lstStyle/>
                    <a:p>
                      <a:r>
                        <a:rPr lang="en-IN" dirty="0"/>
                        <a:t>&lt;=30</a:t>
                      </a:r>
                    </a:p>
                  </a:txBody>
                  <a:tcPr/>
                </a:tc>
                <a:tc>
                  <a:txBody>
                    <a:bodyPr/>
                    <a:lstStyle/>
                    <a:p>
                      <a:r>
                        <a:rPr lang="en-IN" dirty="0"/>
                        <a:t>No</a:t>
                      </a:r>
                    </a:p>
                  </a:txBody>
                  <a:tcPr/>
                </a:tc>
                <a:tc>
                  <a:txBody>
                    <a:bodyPr/>
                    <a:lstStyle/>
                    <a:p>
                      <a:r>
                        <a:rPr lang="en-IN" dirty="0"/>
                        <a:t>0.6</a:t>
                      </a:r>
                    </a:p>
                  </a:txBody>
                  <a:tcPr/>
                </a:tc>
                <a:extLst>
                  <a:ext uri="{0D108BD9-81ED-4DB2-BD59-A6C34878D82A}">
                    <a16:rowId xmlns:a16="http://schemas.microsoft.com/office/drawing/2014/main" val="37288787"/>
                  </a:ext>
                </a:extLst>
              </a:tr>
              <a:tr h="422074">
                <a:tc>
                  <a:txBody>
                    <a:bodyPr/>
                    <a:lstStyle/>
                    <a:p>
                      <a:r>
                        <a:rPr lang="en-IN" dirty="0"/>
                        <a:t>31-40</a:t>
                      </a:r>
                    </a:p>
                  </a:txBody>
                  <a:tcPr/>
                </a:tc>
                <a:tc>
                  <a:txBody>
                    <a:bodyPr/>
                    <a:lstStyle/>
                    <a:p>
                      <a:r>
                        <a:rPr lang="en-IN" dirty="0"/>
                        <a:t>No</a:t>
                      </a:r>
                    </a:p>
                  </a:txBody>
                  <a:tcPr/>
                </a:tc>
                <a:tc>
                  <a:txBody>
                    <a:bodyPr/>
                    <a:lstStyle/>
                    <a:p>
                      <a:r>
                        <a:rPr lang="en-IN" dirty="0"/>
                        <a:t>0</a:t>
                      </a:r>
                    </a:p>
                  </a:txBody>
                  <a:tcPr/>
                </a:tc>
                <a:extLst>
                  <a:ext uri="{0D108BD9-81ED-4DB2-BD59-A6C34878D82A}">
                    <a16:rowId xmlns:a16="http://schemas.microsoft.com/office/drawing/2014/main" val="3083387491"/>
                  </a:ext>
                </a:extLst>
              </a:tr>
              <a:tr h="422074">
                <a:tc>
                  <a:txBody>
                    <a:bodyPr/>
                    <a:lstStyle/>
                    <a:p>
                      <a:r>
                        <a:rPr lang="en-IN" dirty="0"/>
                        <a:t>&gt;40</a:t>
                      </a:r>
                    </a:p>
                  </a:txBody>
                  <a:tcPr/>
                </a:tc>
                <a:tc>
                  <a:txBody>
                    <a:bodyPr/>
                    <a:lstStyle/>
                    <a:p>
                      <a:r>
                        <a:rPr lang="en-IN" dirty="0"/>
                        <a:t>No</a:t>
                      </a:r>
                    </a:p>
                  </a:txBody>
                  <a:tcPr/>
                </a:tc>
                <a:tc>
                  <a:txBody>
                    <a:bodyPr/>
                    <a:lstStyle/>
                    <a:p>
                      <a:r>
                        <a:rPr lang="en-IN" dirty="0"/>
                        <a:t>0.4</a:t>
                      </a:r>
                    </a:p>
                  </a:txBody>
                  <a:tcPr/>
                </a:tc>
                <a:extLst>
                  <a:ext uri="{0D108BD9-81ED-4DB2-BD59-A6C34878D82A}">
                    <a16:rowId xmlns:a16="http://schemas.microsoft.com/office/drawing/2014/main" val="3737377692"/>
                  </a:ext>
                </a:extLst>
              </a:tr>
              <a:tr h="422074">
                <a:tc>
                  <a:txBody>
                    <a:bodyPr/>
                    <a:lstStyle/>
                    <a:p>
                      <a:r>
                        <a:rPr lang="en-IN" dirty="0"/>
                        <a:t>&lt;=30</a:t>
                      </a:r>
                    </a:p>
                  </a:txBody>
                  <a:tcPr/>
                </a:tc>
                <a:tc>
                  <a:txBody>
                    <a:bodyPr/>
                    <a:lstStyle/>
                    <a:p>
                      <a:r>
                        <a:rPr lang="en-IN" dirty="0"/>
                        <a:t>Yes</a:t>
                      </a:r>
                    </a:p>
                  </a:txBody>
                  <a:tcPr/>
                </a:tc>
                <a:tc>
                  <a:txBody>
                    <a:bodyPr/>
                    <a:lstStyle/>
                    <a:p>
                      <a:r>
                        <a:rPr lang="en-IN" dirty="0"/>
                        <a:t>0.22</a:t>
                      </a:r>
                    </a:p>
                  </a:txBody>
                  <a:tcPr/>
                </a:tc>
                <a:extLst>
                  <a:ext uri="{0D108BD9-81ED-4DB2-BD59-A6C34878D82A}">
                    <a16:rowId xmlns:a16="http://schemas.microsoft.com/office/drawing/2014/main" val="2330370387"/>
                  </a:ext>
                </a:extLst>
              </a:tr>
              <a:tr h="422074">
                <a:tc>
                  <a:txBody>
                    <a:bodyPr/>
                    <a:lstStyle/>
                    <a:p>
                      <a:r>
                        <a:rPr lang="en-IN" dirty="0"/>
                        <a:t>31-40</a:t>
                      </a:r>
                    </a:p>
                  </a:txBody>
                  <a:tcPr/>
                </a:tc>
                <a:tc>
                  <a:txBody>
                    <a:bodyPr/>
                    <a:lstStyle/>
                    <a:p>
                      <a:r>
                        <a:rPr lang="en-IN" dirty="0"/>
                        <a:t>Yes</a:t>
                      </a:r>
                    </a:p>
                  </a:txBody>
                  <a:tcPr/>
                </a:tc>
                <a:tc>
                  <a:txBody>
                    <a:bodyPr/>
                    <a:lstStyle/>
                    <a:p>
                      <a:r>
                        <a:rPr lang="en-IN" dirty="0"/>
                        <a:t>0.44</a:t>
                      </a:r>
                    </a:p>
                  </a:txBody>
                  <a:tcPr/>
                </a:tc>
                <a:extLst>
                  <a:ext uri="{0D108BD9-81ED-4DB2-BD59-A6C34878D82A}">
                    <a16:rowId xmlns:a16="http://schemas.microsoft.com/office/drawing/2014/main" val="1516617565"/>
                  </a:ext>
                </a:extLst>
              </a:tr>
              <a:tr h="422074">
                <a:tc>
                  <a:txBody>
                    <a:bodyPr/>
                    <a:lstStyle/>
                    <a:p>
                      <a:r>
                        <a:rPr lang="en-IN" dirty="0"/>
                        <a:t>&gt;40</a:t>
                      </a:r>
                    </a:p>
                  </a:txBody>
                  <a:tcPr/>
                </a:tc>
                <a:tc>
                  <a:txBody>
                    <a:bodyPr/>
                    <a:lstStyle/>
                    <a:p>
                      <a:r>
                        <a:rPr lang="en-IN" dirty="0"/>
                        <a:t>Yes</a:t>
                      </a:r>
                    </a:p>
                  </a:txBody>
                  <a:tcPr/>
                </a:tc>
                <a:tc>
                  <a:txBody>
                    <a:bodyPr/>
                    <a:lstStyle/>
                    <a:p>
                      <a:r>
                        <a:rPr lang="en-IN" dirty="0"/>
                        <a:t>0.33</a:t>
                      </a:r>
                    </a:p>
                  </a:txBody>
                  <a:tcPr/>
                </a:tc>
                <a:extLst>
                  <a:ext uri="{0D108BD9-81ED-4DB2-BD59-A6C34878D82A}">
                    <a16:rowId xmlns:a16="http://schemas.microsoft.com/office/drawing/2014/main" val="2081529873"/>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411642186"/>
              </p:ext>
            </p:extLst>
          </p:nvPr>
        </p:nvGraphicFramePr>
        <p:xfrm>
          <a:off x="4687075" y="1035543"/>
          <a:ext cx="2675414" cy="2954518"/>
        </p:xfrm>
        <a:graphic>
          <a:graphicData uri="http://schemas.openxmlformats.org/drawingml/2006/table">
            <a:tbl>
              <a:tblPr firstRow="1" bandRow="1">
                <a:tableStyleId>{7DF18680-E054-41AD-8BC1-D1AEF772440D}</a:tableStyleId>
              </a:tblPr>
              <a:tblGrid>
                <a:gridCol w="997664">
                  <a:extLst>
                    <a:ext uri="{9D8B030D-6E8A-4147-A177-3AD203B41FA5}">
                      <a16:colId xmlns:a16="http://schemas.microsoft.com/office/drawing/2014/main" val="4147467657"/>
                    </a:ext>
                  </a:extLst>
                </a:gridCol>
                <a:gridCol w="785945">
                  <a:extLst>
                    <a:ext uri="{9D8B030D-6E8A-4147-A177-3AD203B41FA5}">
                      <a16:colId xmlns:a16="http://schemas.microsoft.com/office/drawing/2014/main" val="1183951366"/>
                    </a:ext>
                  </a:extLst>
                </a:gridCol>
                <a:gridCol w="891805">
                  <a:extLst>
                    <a:ext uri="{9D8B030D-6E8A-4147-A177-3AD203B41FA5}">
                      <a16:colId xmlns:a16="http://schemas.microsoft.com/office/drawing/2014/main" val="3837477938"/>
                    </a:ext>
                  </a:extLst>
                </a:gridCol>
              </a:tblGrid>
              <a:tr h="422074">
                <a:tc>
                  <a:txBody>
                    <a:bodyPr/>
                    <a:lstStyle/>
                    <a:p>
                      <a:r>
                        <a:rPr lang="en-IN" dirty="0"/>
                        <a:t>Income</a:t>
                      </a:r>
                    </a:p>
                  </a:txBody>
                  <a:tcPr/>
                </a:tc>
                <a:tc>
                  <a:txBody>
                    <a:bodyPr/>
                    <a:lstStyle/>
                    <a:p>
                      <a:r>
                        <a:rPr lang="en-IN" dirty="0"/>
                        <a:t>Buys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P(B|A)</a:t>
                      </a:r>
                    </a:p>
                  </a:txBody>
                  <a:tcPr/>
                </a:tc>
                <a:extLst>
                  <a:ext uri="{0D108BD9-81ED-4DB2-BD59-A6C34878D82A}">
                    <a16:rowId xmlns:a16="http://schemas.microsoft.com/office/drawing/2014/main" val="485582081"/>
                  </a:ext>
                </a:extLst>
              </a:tr>
              <a:tr h="422074">
                <a:tc>
                  <a:txBody>
                    <a:bodyPr/>
                    <a:lstStyle/>
                    <a:p>
                      <a:r>
                        <a:rPr lang="en-IN" dirty="0"/>
                        <a:t>High</a:t>
                      </a:r>
                    </a:p>
                  </a:txBody>
                  <a:tcPr/>
                </a:tc>
                <a:tc>
                  <a:txBody>
                    <a:bodyPr/>
                    <a:lstStyle/>
                    <a:p>
                      <a:r>
                        <a:rPr lang="en-IN" dirty="0"/>
                        <a:t>No</a:t>
                      </a:r>
                    </a:p>
                  </a:txBody>
                  <a:tcPr/>
                </a:tc>
                <a:tc>
                  <a:txBody>
                    <a:bodyPr/>
                    <a:lstStyle/>
                    <a:p>
                      <a:r>
                        <a:rPr lang="en-IN" dirty="0"/>
                        <a:t>0.4</a:t>
                      </a:r>
                    </a:p>
                  </a:txBody>
                  <a:tcPr/>
                </a:tc>
                <a:extLst>
                  <a:ext uri="{0D108BD9-81ED-4DB2-BD59-A6C34878D82A}">
                    <a16:rowId xmlns:a16="http://schemas.microsoft.com/office/drawing/2014/main" val="37288787"/>
                  </a:ext>
                </a:extLst>
              </a:tr>
              <a:tr h="422074">
                <a:tc>
                  <a:txBody>
                    <a:bodyPr/>
                    <a:lstStyle/>
                    <a:p>
                      <a:r>
                        <a:rPr lang="en-IN" dirty="0"/>
                        <a:t>Medium</a:t>
                      </a:r>
                    </a:p>
                  </a:txBody>
                  <a:tcPr/>
                </a:tc>
                <a:tc>
                  <a:txBody>
                    <a:bodyPr/>
                    <a:lstStyle/>
                    <a:p>
                      <a:r>
                        <a:rPr lang="en-IN" dirty="0"/>
                        <a:t>No</a:t>
                      </a:r>
                    </a:p>
                  </a:txBody>
                  <a:tcPr/>
                </a:tc>
                <a:tc>
                  <a:txBody>
                    <a:bodyPr/>
                    <a:lstStyle/>
                    <a:p>
                      <a:r>
                        <a:rPr lang="en-IN" dirty="0"/>
                        <a:t>0.4</a:t>
                      </a:r>
                    </a:p>
                  </a:txBody>
                  <a:tcPr/>
                </a:tc>
                <a:extLst>
                  <a:ext uri="{0D108BD9-81ED-4DB2-BD59-A6C34878D82A}">
                    <a16:rowId xmlns:a16="http://schemas.microsoft.com/office/drawing/2014/main" val="3083387491"/>
                  </a:ext>
                </a:extLst>
              </a:tr>
              <a:tr h="422074">
                <a:tc>
                  <a:txBody>
                    <a:bodyPr/>
                    <a:lstStyle/>
                    <a:p>
                      <a:r>
                        <a:rPr lang="en-IN" dirty="0"/>
                        <a:t>Low</a:t>
                      </a:r>
                    </a:p>
                  </a:txBody>
                  <a:tcPr/>
                </a:tc>
                <a:tc>
                  <a:txBody>
                    <a:bodyPr/>
                    <a:lstStyle/>
                    <a:p>
                      <a:r>
                        <a:rPr lang="en-IN" dirty="0"/>
                        <a:t>No</a:t>
                      </a:r>
                    </a:p>
                  </a:txBody>
                  <a:tcPr/>
                </a:tc>
                <a:tc>
                  <a:txBody>
                    <a:bodyPr/>
                    <a:lstStyle/>
                    <a:p>
                      <a:r>
                        <a:rPr lang="en-IN" dirty="0"/>
                        <a:t>0.2</a:t>
                      </a:r>
                    </a:p>
                  </a:txBody>
                  <a:tcPr/>
                </a:tc>
                <a:extLst>
                  <a:ext uri="{0D108BD9-81ED-4DB2-BD59-A6C34878D82A}">
                    <a16:rowId xmlns:a16="http://schemas.microsoft.com/office/drawing/2014/main" val="57879869"/>
                  </a:ext>
                </a:extLst>
              </a:tr>
              <a:tr h="422074">
                <a:tc>
                  <a:txBody>
                    <a:bodyPr/>
                    <a:lstStyle/>
                    <a:p>
                      <a:r>
                        <a:rPr lang="en-IN" dirty="0"/>
                        <a:t>High</a:t>
                      </a:r>
                    </a:p>
                  </a:txBody>
                  <a:tcPr/>
                </a:tc>
                <a:tc>
                  <a:txBody>
                    <a:bodyPr/>
                    <a:lstStyle/>
                    <a:p>
                      <a:r>
                        <a:rPr lang="en-IN" dirty="0"/>
                        <a:t>Yes</a:t>
                      </a:r>
                    </a:p>
                  </a:txBody>
                  <a:tcPr/>
                </a:tc>
                <a:tc>
                  <a:txBody>
                    <a:bodyPr/>
                    <a:lstStyle/>
                    <a:p>
                      <a:r>
                        <a:rPr lang="en-IN" dirty="0"/>
                        <a:t>0.22</a:t>
                      </a:r>
                    </a:p>
                  </a:txBody>
                  <a:tcPr/>
                </a:tc>
                <a:extLst>
                  <a:ext uri="{0D108BD9-81ED-4DB2-BD59-A6C34878D82A}">
                    <a16:rowId xmlns:a16="http://schemas.microsoft.com/office/drawing/2014/main" val="2905263439"/>
                  </a:ext>
                </a:extLst>
              </a:tr>
              <a:tr h="422074">
                <a:tc>
                  <a:txBody>
                    <a:bodyPr/>
                    <a:lstStyle/>
                    <a:p>
                      <a:r>
                        <a:rPr lang="en-IN" dirty="0"/>
                        <a:t>Medium</a:t>
                      </a:r>
                    </a:p>
                  </a:txBody>
                  <a:tcPr/>
                </a:tc>
                <a:tc>
                  <a:txBody>
                    <a:bodyPr/>
                    <a:lstStyle/>
                    <a:p>
                      <a:r>
                        <a:rPr lang="en-IN" dirty="0"/>
                        <a:t>Yes</a:t>
                      </a:r>
                    </a:p>
                  </a:txBody>
                  <a:tcPr/>
                </a:tc>
                <a:tc>
                  <a:txBody>
                    <a:bodyPr/>
                    <a:lstStyle/>
                    <a:p>
                      <a:r>
                        <a:rPr lang="en-IN" dirty="0"/>
                        <a:t>0.44</a:t>
                      </a:r>
                    </a:p>
                  </a:txBody>
                  <a:tcPr/>
                </a:tc>
                <a:extLst>
                  <a:ext uri="{0D108BD9-81ED-4DB2-BD59-A6C34878D82A}">
                    <a16:rowId xmlns:a16="http://schemas.microsoft.com/office/drawing/2014/main" val="395543964"/>
                  </a:ext>
                </a:extLst>
              </a:tr>
              <a:tr h="422074">
                <a:tc>
                  <a:txBody>
                    <a:bodyPr/>
                    <a:lstStyle/>
                    <a:p>
                      <a:r>
                        <a:rPr lang="en-IN" dirty="0"/>
                        <a:t>Low</a:t>
                      </a:r>
                    </a:p>
                  </a:txBody>
                  <a:tcPr/>
                </a:tc>
                <a:tc>
                  <a:txBody>
                    <a:bodyPr/>
                    <a:lstStyle/>
                    <a:p>
                      <a:r>
                        <a:rPr lang="en-IN" dirty="0"/>
                        <a:t>Yes</a:t>
                      </a:r>
                    </a:p>
                  </a:txBody>
                  <a:tcPr/>
                </a:tc>
                <a:tc>
                  <a:txBody>
                    <a:bodyPr/>
                    <a:lstStyle/>
                    <a:p>
                      <a:r>
                        <a:rPr lang="en-IN" dirty="0"/>
                        <a:t>0.33</a:t>
                      </a:r>
                    </a:p>
                  </a:txBody>
                  <a:tcPr/>
                </a:tc>
                <a:extLst>
                  <a:ext uri="{0D108BD9-81ED-4DB2-BD59-A6C34878D82A}">
                    <a16:rowId xmlns:a16="http://schemas.microsoft.com/office/drawing/2014/main" val="2499508850"/>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48896593"/>
              </p:ext>
            </p:extLst>
          </p:nvPr>
        </p:nvGraphicFramePr>
        <p:xfrm>
          <a:off x="8033048" y="1035543"/>
          <a:ext cx="2645463" cy="2110370"/>
        </p:xfrm>
        <a:graphic>
          <a:graphicData uri="http://schemas.openxmlformats.org/drawingml/2006/table">
            <a:tbl>
              <a:tblPr firstRow="1" bandRow="1">
                <a:tableStyleId>{7DF18680-E054-41AD-8BC1-D1AEF772440D}</a:tableStyleId>
              </a:tblPr>
              <a:tblGrid>
                <a:gridCol w="881821">
                  <a:extLst>
                    <a:ext uri="{9D8B030D-6E8A-4147-A177-3AD203B41FA5}">
                      <a16:colId xmlns:a16="http://schemas.microsoft.com/office/drawing/2014/main" val="4147467657"/>
                    </a:ext>
                  </a:extLst>
                </a:gridCol>
                <a:gridCol w="881821">
                  <a:extLst>
                    <a:ext uri="{9D8B030D-6E8A-4147-A177-3AD203B41FA5}">
                      <a16:colId xmlns:a16="http://schemas.microsoft.com/office/drawing/2014/main" val="1183951366"/>
                    </a:ext>
                  </a:extLst>
                </a:gridCol>
                <a:gridCol w="881821">
                  <a:extLst>
                    <a:ext uri="{9D8B030D-6E8A-4147-A177-3AD203B41FA5}">
                      <a16:colId xmlns:a16="http://schemas.microsoft.com/office/drawing/2014/main" val="3837477938"/>
                    </a:ext>
                  </a:extLst>
                </a:gridCol>
              </a:tblGrid>
              <a:tr h="422074">
                <a:tc>
                  <a:txBody>
                    <a:bodyPr/>
                    <a:lstStyle/>
                    <a:p>
                      <a:r>
                        <a:rPr lang="en-IN" dirty="0"/>
                        <a:t>Stud</a:t>
                      </a:r>
                    </a:p>
                  </a:txBody>
                  <a:tcPr/>
                </a:tc>
                <a:tc>
                  <a:txBody>
                    <a:bodyPr/>
                    <a:lstStyle/>
                    <a:p>
                      <a:r>
                        <a:rPr lang="en-IN" dirty="0"/>
                        <a:t>Buys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P(B|A)</a:t>
                      </a:r>
                    </a:p>
                  </a:txBody>
                  <a:tcPr/>
                </a:tc>
                <a:extLst>
                  <a:ext uri="{0D108BD9-81ED-4DB2-BD59-A6C34878D82A}">
                    <a16:rowId xmlns:a16="http://schemas.microsoft.com/office/drawing/2014/main" val="485582081"/>
                  </a:ext>
                </a:extLst>
              </a:tr>
              <a:tr h="422074">
                <a:tc>
                  <a:txBody>
                    <a:bodyPr/>
                    <a:lstStyle/>
                    <a:p>
                      <a:r>
                        <a:rPr lang="en-IN" dirty="0"/>
                        <a:t>No</a:t>
                      </a:r>
                    </a:p>
                  </a:txBody>
                  <a:tcPr/>
                </a:tc>
                <a:tc>
                  <a:txBody>
                    <a:bodyPr/>
                    <a:lstStyle/>
                    <a:p>
                      <a:r>
                        <a:rPr lang="en-IN" dirty="0"/>
                        <a:t>No</a:t>
                      </a:r>
                    </a:p>
                  </a:txBody>
                  <a:tcPr/>
                </a:tc>
                <a:tc>
                  <a:txBody>
                    <a:bodyPr/>
                    <a:lstStyle/>
                    <a:p>
                      <a:r>
                        <a:rPr lang="en-IN" dirty="0"/>
                        <a:t>0.8</a:t>
                      </a:r>
                    </a:p>
                  </a:txBody>
                  <a:tcPr/>
                </a:tc>
                <a:extLst>
                  <a:ext uri="{0D108BD9-81ED-4DB2-BD59-A6C34878D82A}">
                    <a16:rowId xmlns:a16="http://schemas.microsoft.com/office/drawing/2014/main" val="37288787"/>
                  </a:ext>
                </a:extLst>
              </a:tr>
              <a:tr h="422074">
                <a:tc>
                  <a:txBody>
                    <a:bodyPr/>
                    <a:lstStyle/>
                    <a:p>
                      <a:r>
                        <a:rPr lang="en-IN" dirty="0"/>
                        <a:t>Yes</a:t>
                      </a:r>
                    </a:p>
                  </a:txBody>
                  <a:tcPr/>
                </a:tc>
                <a:tc>
                  <a:txBody>
                    <a:bodyPr/>
                    <a:lstStyle/>
                    <a:p>
                      <a:r>
                        <a:rPr lang="en-IN" dirty="0"/>
                        <a:t>No</a:t>
                      </a:r>
                    </a:p>
                  </a:txBody>
                  <a:tcPr/>
                </a:tc>
                <a:tc>
                  <a:txBody>
                    <a:bodyPr/>
                    <a:lstStyle/>
                    <a:p>
                      <a:r>
                        <a:rPr lang="en-IN" dirty="0"/>
                        <a:t>0.2</a:t>
                      </a:r>
                    </a:p>
                  </a:txBody>
                  <a:tcPr/>
                </a:tc>
                <a:extLst>
                  <a:ext uri="{0D108BD9-81ED-4DB2-BD59-A6C34878D82A}">
                    <a16:rowId xmlns:a16="http://schemas.microsoft.com/office/drawing/2014/main" val="3083387491"/>
                  </a:ext>
                </a:extLst>
              </a:tr>
              <a:tr h="422074">
                <a:tc>
                  <a:txBody>
                    <a:bodyPr/>
                    <a:lstStyle/>
                    <a:p>
                      <a:r>
                        <a:rPr lang="en-IN" dirty="0"/>
                        <a:t>No</a:t>
                      </a:r>
                    </a:p>
                  </a:txBody>
                  <a:tcPr/>
                </a:tc>
                <a:tc>
                  <a:txBody>
                    <a:bodyPr/>
                    <a:lstStyle/>
                    <a:p>
                      <a:r>
                        <a:rPr lang="en-IN" dirty="0"/>
                        <a:t>Yes</a:t>
                      </a:r>
                    </a:p>
                  </a:txBody>
                  <a:tcPr/>
                </a:tc>
                <a:tc>
                  <a:txBody>
                    <a:bodyPr/>
                    <a:lstStyle/>
                    <a:p>
                      <a:r>
                        <a:rPr lang="en-IN" dirty="0"/>
                        <a:t>0.33</a:t>
                      </a:r>
                    </a:p>
                  </a:txBody>
                  <a:tcPr/>
                </a:tc>
                <a:extLst>
                  <a:ext uri="{0D108BD9-81ED-4DB2-BD59-A6C34878D82A}">
                    <a16:rowId xmlns:a16="http://schemas.microsoft.com/office/drawing/2014/main" val="3126397886"/>
                  </a:ext>
                </a:extLst>
              </a:tr>
              <a:tr h="422074">
                <a:tc>
                  <a:txBody>
                    <a:bodyPr/>
                    <a:lstStyle/>
                    <a:p>
                      <a:r>
                        <a:rPr lang="en-IN" dirty="0"/>
                        <a:t>Yes</a:t>
                      </a:r>
                    </a:p>
                  </a:txBody>
                  <a:tcPr/>
                </a:tc>
                <a:tc>
                  <a:txBody>
                    <a:bodyPr/>
                    <a:lstStyle/>
                    <a:p>
                      <a:r>
                        <a:rPr lang="en-IN" dirty="0"/>
                        <a:t>Yes</a:t>
                      </a:r>
                    </a:p>
                  </a:txBody>
                  <a:tcPr/>
                </a:tc>
                <a:tc>
                  <a:txBody>
                    <a:bodyPr/>
                    <a:lstStyle/>
                    <a:p>
                      <a:r>
                        <a:rPr lang="en-IN" dirty="0"/>
                        <a:t>0.67</a:t>
                      </a:r>
                    </a:p>
                  </a:txBody>
                  <a:tcPr/>
                </a:tc>
                <a:extLst>
                  <a:ext uri="{0D108BD9-81ED-4DB2-BD59-A6C34878D82A}">
                    <a16:rowId xmlns:a16="http://schemas.microsoft.com/office/drawing/2014/main" val="396050752"/>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93175185"/>
              </p:ext>
            </p:extLst>
          </p:nvPr>
        </p:nvGraphicFramePr>
        <p:xfrm>
          <a:off x="3036415" y="4477955"/>
          <a:ext cx="2736909" cy="2110370"/>
        </p:xfrm>
        <a:graphic>
          <a:graphicData uri="http://schemas.openxmlformats.org/drawingml/2006/table">
            <a:tbl>
              <a:tblPr firstRow="1" bandRow="1">
                <a:tableStyleId>{7DF18680-E054-41AD-8BC1-D1AEF772440D}</a:tableStyleId>
              </a:tblPr>
              <a:tblGrid>
                <a:gridCol w="1044743">
                  <a:extLst>
                    <a:ext uri="{9D8B030D-6E8A-4147-A177-3AD203B41FA5}">
                      <a16:colId xmlns:a16="http://schemas.microsoft.com/office/drawing/2014/main" val="4147467657"/>
                    </a:ext>
                  </a:extLst>
                </a:gridCol>
                <a:gridCol w="779863">
                  <a:extLst>
                    <a:ext uri="{9D8B030D-6E8A-4147-A177-3AD203B41FA5}">
                      <a16:colId xmlns:a16="http://schemas.microsoft.com/office/drawing/2014/main" val="1183951366"/>
                    </a:ext>
                  </a:extLst>
                </a:gridCol>
                <a:gridCol w="912303">
                  <a:extLst>
                    <a:ext uri="{9D8B030D-6E8A-4147-A177-3AD203B41FA5}">
                      <a16:colId xmlns:a16="http://schemas.microsoft.com/office/drawing/2014/main" val="3837477938"/>
                    </a:ext>
                  </a:extLst>
                </a:gridCol>
              </a:tblGrid>
              <a:tr h="422074">
                <a:tc>
                  <a:txBody>
                    <a:bodyPr/>
                    <a:lstStyle/>
                    <a:p>
                      <a:r>
                        <a:rPr lang="en-IN" dirty="0"/>
                        <a:t>Credit</a:t>
                      </a:r>
                    </a:p>
                  </a:txBody>
                  <a:tcPr/>
                </a:tc>
                <a:tc>
                  <a:txBody>
                    <a:bodyPr/>
                    <a:lstStyle/>
                    <a:p>
                      <a:r>
                        <a:rPr lang="en-IN" dirty="0"/>
                        <a:t>Buys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P(B|A)</a:t>
                      </a:r>
                    </a:p>
                  </a:txBody>
                  <a:tcPr/>
                </a:tc>
                <a:extLst>
                  <a:ext uri="{0D108BD9-81ED-4DB2-BD59-A6C34878D82A}">
                    <a16:rowId xmlns:a16="http://schemas.microsoft.com/office/drawing/2014/main" val="485582081"/>
                  </a:ext>
                </a:extLst>
              </a:tr>
              <a:tr h="422074">
                <a:tc>
                  <a:txBody>
                    <a:bodyPr/>
                    <a:lstStyle/>
                    <a:p>
                      <a:r>
                        <a:rPr lang="en-IN" dirty="0"/>
                        <a:t>Fair</a:t>
                      </a:r>
                    </a:p>
                  </a:txBody>
                  <a:tcPr/>
                </a:tc>
                <a:tc>
                  <a:txBody>
                    <a:bodyPr/>
                    <a:lstStyle/>
                    <a:p>
                      <a:r>
                        <a:rPr lang="en-IN" dirty="0"/>
                        <a:t>No</a:t>
                      </a:r>
                    </a:p>
                  </a:txBody>
                  <a:tcPr/>
                </a:tc>
                <a:tc>
                  <a:txBody>
                    <a:bodyPr/>
                    <a:lstStyle/>
                    <a:p>
                      <a:r>
                        <a:rPr lang="en-IN" dirty="0"/>
                        <a:t>0.4</a:t>
                      </a:r>
                    </a:p>
                  </a:txBody>
                  <a:tcPr/>
                </a:tc>
                <a:extLst>
                  <a:ext uri="{0D108BD9-81ED-4DB2-BD59-A6C34878D82A}">
                    <a16:rowId xmlns:a16="http://schemas.microsoft.com/office/drawing/2014/main" val="37288787"/>
                  </a:ext>
                </a:extLst>
              </a:tr>
              <a:tr h="422074">
                <a:tc>
                  <a:txBody>
                    <a:bodyPr/>
                    <a:lstStyle/>
                    <a:p>
                      <a:r>
                        <a:rPr lang="en-IN" dirty="0"/>
                        <a:t>Excellent</a:t>
                      </a:r>
                    </a:p>
                  </a:txBody>
                  <a:tcPr/>
                </a:tc>
                <a:tc>
                  <a:txBody>
                    <a:bodyPr/>
                    <a:lstStyle/>
                    <a:p>
                      <a:r>
                        <a:rPr lang="en-IN" dirty="0"/>
                        <a:t>No</a:t>
                      </a:r>
                    </a:p>
                  </a:txBody>
                  <a:tcPr/>
                </a:tc>
                <a:tc>
                  <a:txBody>
                    <a:bodyPr/>
                    <a:lstStyle/>
                    <a:p>
                      <a:r>
                        <a:rPr lang="en-IN" dirty="0"/>
                        <a:t>0.6</a:t>
                      </a:r>
                    </a:p>
                  </a:txBody>
                  <a:tcPr/>
                </a:tc>
                <a:extLst>
                  <a:ext uri="{0D108BD9-81ED-4DB2-BD59-A6C34878D82A}">
                    <a16:rowId xmlns:a16="http://schemas.microsoft.com/office/drawing/2014/main" val="3083387491"/>
                  </a:ext>
                </a:extLst>
              </a:tr>
              <a:tr h="422074">
                <a:tc>
                  <a:txBody>
                    <a:bodyPr/>
                    <a:lstStyle/>
                    <a:p>
                      <a:r>
                        <a:rPr lang="en-IN" dirty="0"/>
                        <a:t>Fair</a:t>
                      </a:r>
                    </a:p>
                  </a:txBody>
                  <a:tcPr/>
                </a:tc>
                <a:tc>
                  <a:txBody>
                    <a:bodyPr/>
                    <a:lstStyle/>
                    <a:p>
                      <a:r>
                        <a:rPr lang="en-IN" dirty="0"/>
                        <a:t>Yes</a:t>
                      </a:r>
                    </a:p>
                  </a:txBody>
                  <a:tcPr/>
                </a:tc>
                <a:tc>
                  <a:txBody>
                    <a:bodyPr/>
                    <a:lstStyle/>
                    <a:p>
                      <a:r>
                        <a:rPr lang="en-IN" dirty="0"/>
                        <a:t>0.67</a:t>
                      </a:r>
                    </a:p>
                  </a:txBody>
                  <a:tcPr/>
                </a:tc>
                <a:extLst>
                  <a:ext uri="{0D108BD9-81ED-4DB2-BD59-A6C34878D82A}">
                    <a16:rowId xmlns:a16="http://schemas.microsoft.com/office/drawing/2014/main" val="3111036676"/>
                  </a:ext>
                </a:extLst>
              </a:tr>
              <a:tr h="422074">
                <a:tc>
                  <a:txBody>
                    <a:bodyPr/>
                    <a:lstStyle/>
                    <a:p>
                      <a:r>
                        <a:rPr lang="en-IN" dirty="0"/>
                        <a:t>Excellent</a:t>
                      </a:r>
                    </a:p>
                  </a:txBody>
                  <a:tcPr/>
                </a:tc>
                <a:tc>
                  <a:txBody>
                    <a:bodyPr/>
                    <a:lstStyle/>
                    <a:p>
                      <a:r>
                        <a:rPr lang="en-IN" dirty="0"/>
                        <a:t>Yes</a:t>
                      </a:r>
                    </a:p>
                  </a:txBody>
                  <a:tcPr/>
                </a:tc>
                <a:tc>
                  <a:txBody>
                    <a:bodyPr/>
                    <a:lstStyle/>
                    <a:p>
                      <a:r>
                        <a:rPr lang="en-IN" dirty="0"/>
                        <a:t>0.33</a:t>
                      </a:r>
                    </a:p>
                  </a:txBody>
                  <a:tcPr/>
                </a:tc>
                <a:extLst>
                  <a:ext uri="{0D108BD9-81ED-4DB2-BD59-A6C34878D82A}">
                    <a16:rowId xmlns:a16="http://schemas.microsoft.com/office/drawing/2014/main" val="2591664105"/>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16859701"/>
              </p:ext>
            </p:extLst>
          </p:nvPr>
        </p:nvGraphicFramePr>
        <p:xfrm>
          <a:off x="8033048" y="4477955"/>
          <a:ext cx="2649684" cy="1266222"/>
        </p:xfrm>
        <a:graphic>
          <a:graphicData uri="http://schemas.openxmlformats.org/drawingml/2006/table">
            <a:tbl>
              <a:tblPr firstRow="1" bandRow="1">
                <a:tableStyleId>{7DF18680-E054-41AD-8BC1-D1AEF772440D}</a:tableStyleId>
              </a:tblPr>
              <a:tblGrid>
                <a:gridCol w="883228">
                  <a:extLst>
                    <a:ext uri="{9D8B030D-6E8A-4147-A177-3AD203B41FA5}">
                      <a16:colId xmlns:a16="http://schemas.microsoft.com/office/drawing/2014/main" val="4147467657"/>
                    </a:ext>
                  </a:extLst>
                </a:gridCol>
                <a:gridCol w="883228">
                  <a:extLst>
                    <a:ext uri="{9D8B030D-6E8A-4147-A177-3AD203B41FA5}">
                      <a16:colId xmlns:a16="http://schemas.microsoft.com/office/drawing/2014/main" val="1183951366"/>
                    </a:ext>
                  </a:extLst>
                </a:gridCol>
                <a:gridCol w="883228">
                  <a:extLst>
                    <a:ext uri="{9D8B030D-6E8A-4147-A177-3AD203B41FA5}">
                      <a16:colId xmlns:a16="http://schemas.microsoft.com/office/drawing/2014/main" val="3837477938"/>
                    </a:ext>
                  </a:extLst>
                </a:gridCol>
              </a:tblGrid>
              <a:tr h="422074">
                <a:tc>
                  <a:txBody>
                    <a:bodyPr/>
                    <a:lstStyle/>
                    <a:p>
                      <a:r>
                        <a:rPr lang="en-IN" dirty="0"/>
                        <a:t>Buys</a:t>
                      </a:r>
                    </a:p>
                  </a:txBody>
                  <a:tcPr/>
                </a:tc>
                <a:tc>
                  <a:txBody>
                    <a:bodyPr/>
                    <a:lstStyle/>
                    <a:p>
                      <a:r>
                        <a:rPr lang="en-IN" dirty="0"/>
                        <a:t>Buys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P(B)</a:t>
                      </a:r>
                    </a:p>
                  </a:txBody>
                  <a:tcPr/>
                </a:tc>
                <a:extLst>
                  <a:ext uri="{0D108BD9-81ED-4DB2-BD59-A6C34878D82A}">
                    <a16:rowId xmlns:a16="http://schemas.microsoft.com/office/drawing/2014/main" val="485582081"/>
                  </a:ext>
                </a:extLst>
              </a:tr>
              <a:tr h="422074">
                <a:tc>
                  <a:txBody>
                    <a:bodyPr/>
                    <a:lstStyle/>
                    <a:p>
                      <a:r>
                        <a:rPr lang="en-IN" dirty="0"/>
                        <a:t>No</a:t>
                      </a:r>
                    </a:p>
                  </a:txBody>
                  <a:tcPr/>
                </a:tc>
                <a:tc>
                  <a:txBody>
                    <a:bodyPr/>
                    <a:lstStyle/>
                    <a:p>
                      <a:r>
                        <a:rPr lang="en-IN" dirty="0"/>
                        <a:t>No</a:t>
                      </a:r>
                    </a:p>
                  </a:txBody>
                  <a:tcPr/>
                </a:tc>
                <a:tc>
                  <a:txBody>
                    <a:bodyPr/>
                    <a:lstStyle/>
                    <a:p>
                      <a:r>
                        <a:rPr lang="en-IN" dirty="0"/>
                        <a:t>0.36</a:t>
                      </a:r>
                    </a:p>
                  </a:txBody>
                  <a:tcPr/>
                </a:tc>
                <a:extLst>
                  <a:ext uri="{0D108BD9-81ED-4DB2-BD59-A6C34878D82A}">
                    <a16:rowId xmlns:a16="http://schemas.microsoft.com/office/drawing/2014/main" val="37288787"/>
                  </a:ext>
                </a:extLst>
              </a:tr>
              <a:tr h="422074">
                <a:tc>
                  <a:txBody>
                    <a:bodyPr/>
                    <a:lstStyle/>
                    <a:p>
                      <a:r>
                        <a:rPr lang="en-IN" dirty="0"/>
                        <a:t>Yes</a:t>
                      </a:r>
                    </a:p>
                  </a:txBody>
                  <a:tcPr/>
                </a:tc>
                <a:tc>
                  <a:txBody>
                    <a:bodyPr/>
                    <a:lstStyle/>
                    <a:p>
                      <a:r>
                        <a:rPr lang="en-IN" dirty="0"/>
                        <a:t>Yes</a:t>
                      </a:r>
                    </a:p>
                  </a:txBody>
                  <a:tcPr/>
                </a:tc>
                <a:tc>
                  <a:txBody>
                    <a:bodyPr/>
                    <a:lstStyle/>
                    <a:p>
                      <a:r>
                        <a:rPr lang="en-IN" dirty="0"/>
                        <a:t>0.64</a:t>
                      </a:r>
                    </a:p>
                  </a:txBody>
                  <a:tcPr/>
                </a:tc>
                <a:extLst>
                  <a:ext uri="{0D108BD9-81ED-4DB2-BD59-A6C34878D82A}">
                    <a16:rowId xmlns:a16="http://schemas.microsoft.com/office/drawing/2014/main" val="3083387491"/>
                  </a:ext>
                </a:extLst>
              </a:tr>
            </a:tbl>
          </a:graphicData>
        </a:graphic>
      </p:graphicFrame>
    </p:spTree>
    <p:extLst>
      <p:ext uri="{BB962C8B-B14F-4D97-AF65-F5344CB8AC3E}">
        <p14:creationId xmlns:p14="http://schemas.microsoft.com/office/powerpoint/2010/main" val="19850203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2" name="Rectangle 92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2">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9223"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9224" name="Group 69"/>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1"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72"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3"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4"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75"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6"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7"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8"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9"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0"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1"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2"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3"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4"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5"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6"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7"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8"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9"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0"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1"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2"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3"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4"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5"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6"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7"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8"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9"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00"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1"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2"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3"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4"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5"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6"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7"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8"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9"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0"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1"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12"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3"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4"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5"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6"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7"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8"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9"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0"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1"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2"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3"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4"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9225" name="Group 124"/>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26" name="Rectangle 125"/>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7" name="Picture 2"/>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9218" name="Picture 2" descr="http://i.imgur.com/YEAwm.gif"/>
          <p:cNvPicPr>
            <a:picLocks noChangeAspect="1" noChangeArrowheads="1"/>
          </p:cNvPicPr>
          <p:nvPr/>
        </p:nvPicPr>
        <p:blipFill rotWithShape="1">
          <a:blip r:embed="rId4">
            <a:extLst>
              <a:ext uri="{28A0092B-C50C-407E-A947-70E740481C1C}">
                <a14:useLocalDpi xmlns:a14="http://schemas.microsoft.com/office/drawing/2010/main" val="0"/>
              </a:ext>
            </a:extLst>
          </a:blip>
          <a:srcRect l="17339"/>
          <a:stretch/>
        </p:blipFill>
        <p:spPr bwMode="auto">
          <a:xfrm>
            <a:off x="-5597" y="10"/>
            <a:ext cx="7558541"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9226" name="Group 127"/>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29" name="Freeform 32"/>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0" name="Freeform 33"/>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1" name="Freeform 34"/>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2" name="Freeform 35"/>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3" name="Freeform 36"/>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4" name="Freeform 37"/>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5" name="Freeform 38"/>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6" name="Freeform 39"/>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7" name="Freeform 40"/>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8" name="Rectangle 41"/>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nvGrpSpPr>
          <p:cNvPr id="9227" name="Group 138"/>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0"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41"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2"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3"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44"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5"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6"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7"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8"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9"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0"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1"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2"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3"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4"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5"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6"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7"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8"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9"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0"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1"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2"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3"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4"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5"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6"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7"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8"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9"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0"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1"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2"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3"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4"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5"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6"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7"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8"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9"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0"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81"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2"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3"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4"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5"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6"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7"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8"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9"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0"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1"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2"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3"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title"/>
          </p:nvPr>
        </p:nvSpPr>
        <p:spPr>
          <a:xfrm>
            <a:off x="7787100" y="1689046"/>
            <a:ext cx="3905631" cy="2387600"/>
          </a:xfrm>
        </p:spPr>
        <p:txBody>
          <a:bodyPr vert="horz" lIns="91440" tIns="45720" rIns="91440" bIns="45720" rtlCol="0" anchor="b">
            <a:normAutofit/>
          </a:bodyPr>
          <a:lstStyle/>
          <a:p>
            <a:pPr algn="ctr">
              <a:lnSpc>
                <a:spcPct val="70000"/>
              </a:lnSpc>
            </a:pPr>
            <a:r>
              <a:rPr lang="en-US" sz="4100" dirty="0"/>
              <a:t>Now that we have those calculated…</a:t>
            </a:r>
          </a:p>
        </p:txBody>
      </p:sp>
    </p:spTree>
    <p:extLst>
      <p:ext uri="{BB962C8B-B14F-4D97-AF65-F5344CB8AC3E}">
        <p14:creationId xmlns:p14="http://schemas.microsoft.com/office/powerpoint/2010/main" val="26229682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Naïve Bayesian Example of testing Phase</a:t>
            </a:r>
          </a:p>
        </p:txBody>
      </p:sp>
      <p:sp>
        <p:nvSpPr>
          <p:cNvPr id="3" name="Content Placeholder 2"/>
          <p:cNvSpPr>
            <a:spLocks noGrp="1"/>
          </p:cNvSpPr>
          <p:nvPr>
            <p:ph idx="1"/>
          </p:nvPr>
        </p:nvSpPr>
        <p:spPr>
          <a:xfrm>
            <a:off x="1141412" y="2249487"/>
            <a:ext cx="9905999" cy="672389"/>
          </a:xfrm>
        </p:spPr>
        <p:txBody>
          <a:bodyPr>
            <a:normAutofit lnSpcReduction="10000"/>
          </a:bodyPr>
          <a:lstStyle/>
          <a:p>
            <a:r>
              <a:rPr lang="en-IN" sz="3200" dirty="0"/>
              <a:t>Assume we get the following customer in store:</a:t>
            </a:r>
          </a:p>
        </p:txBody>
      </p:sp>
      <p:pic>
        <p:nvPicPr>
          <p:cNvPr id="5" name="Picture 4"/>
          <p:cNvPicPr>
            <a:picLocks noChangeAspect="1"/>
          </p:cNvPicPr>
          <p:nvPr/>
        </p:nvPicPr>
        <p:blipFill>
          <a:blip r:embed="rId2"/>
          <a:stretch>
            <a:fillRect/>
          </a:stretch>
        </p:blipFill>
        <p:spPr>
          <a:xfrm>
            <a:off x="3308348" y="3230781"/>
            <a:ext cx="5572125" cy="333375"/>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1751175369"/>
              </p:ext>
            </p:extLst>
          </p:nvPr>
        </p:nvGraphicFramePr>
        <p:xfrm>
          <a:off x="1616390" y="3833646"/>
          <a:ext cx="8956040" cy="1112520"/>
        </p:xfrm>
        <a:graphic>
          <a:graphicData uri="http://schemas.openxmlformats.org/drawingml/2006/table">
            <a:tbl>
              <a:tblPr firstRow="1" bandRow="1">
                <a:tableStyleId>{7DF18680-E054-41AD-8BC1-D1AEF772440D}</a:tableStyleId>
              </a:tblPr>
              <a:tblGrid>
                <a:gridCol w="1691640">
                  <a:extLst>
                    <a:ext uri="{9D8B030D-6E8A-4147-A177-3AD203B41FA5}">
                      <a16:colId xmlns:a16="http://schemas.microsoft.com/office/drawing/2014/main" val="465546906"/>
                    </a:ext>
                  </a:extLst>
                </a:gridCol>
                <a:gridCol w="1386840">
                  <a:extLst>
                    <a:ext uri="{9D8B030D-6E8A-4147-A177-3AD203B41FA5}">
                      <a16:colId xmlns:a16="http://schemas.microsoft.com/office/drawing/2014/main" val="3881762707"/>
                    </a:ext>
                  </a:extLst>
                </a:gridCol>
                <a:gridCol w="1323340">
                  <a:extLst>
                    <a:ext uri="{9D8B030D-6E8A-4147-A177-3AD203B41FA5}">
                      <a16:colId xmlns:a16="http://schemas.microsoft.com/office/drawing/2014/main" val="2557088052"/>
                    </a:ext>
                  </a:extLst>
                </a:gridCol>
                <a:gridCol w="1297940">
                  <a:extLst>
                    <a:ext uri="{9D8B030D-6E8A-4147-A177-3AD203B41FA5}">
                      <a16:colId xmlns:a16="http://schemas.microsoft.com/office/drawing/2014/main" val="1490503086"/>
                    </a:ext>
                  </a:extLst>
                </a:gridCol>
                <a:gridCol w="1628140">
                  <a:extLst>
                    <a:ext uri="{9D8B030D-6E8A-4147-A177-3AD203B41FA5}">
                      <a16:colId xmlns:a16="http://schemas.microsoft.com/office/drawing/2014/main" val="2193474958"/>
                    </a:ext>
                  </a:extLst>
                </a:gridCol>
                <a:gridCol w="1628140">
                  <a:extLst>
                    <a:ext uri="{9D8B030D-6E8A-4147-A177-3AD203B41FA5}">
                      <a16:colId xmlns:a16="http://schemas.microsoft.com/office/drawing/2014/main" val="1772473978"/>
                    </a:ext>
                  </a:extLst>
                </a:gridCol>
              </a:tblGrid>
              <a:tr h="370840">
                <a:tc>
                  <a:txBody>
                    <a:bodyPr/>
                    <a:lstStyle/>
                    <a:p>
                      <a:pPr algn="l">
                        <a:lnSpc>
                          <a:spcPct val="107000"/>
                        </a:lnSpc>
                        <a:spcAft>
                          <a:spcPts val="800"/>
                        </a:spcAft>
                      </a:pPr>
                      <a:r>
                        <a:rPr lang="en-IN" sz="1600">
                          <a:effectLst/>
                        </a:rPr>
                        <a:t>Class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gn="l">
                        <a:lnSpc>
                          <a:spcPct val="107000"/>
                        </a:lnSpc>
                        <a:spcAft>
                          <a:spcPts val="800"/>
                        </a:spcAft>
                      </a:pPr>
                      <a:r>
                        <a:rPr lang="en-IN" sz="1600">
                          <a:effectLst/>
                        </a:rPr>
                        <a:t>&lt;=30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gn="l">
                        <a:lnSpc>
                          <a:spcPct val="107000"/>
                        </a:lnSpc>
                        <a:spcAft>
                          <a:spcPts val="800"/>
                        </a:spcAft>
                      </a:pPr>
                      <a:r>
                        <a:rPr lang="en-IN" sz="1600">
                          <a:effectLst/>
                        </a:rPr>
                        <a:t>Medium</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gn="l">
                        <a:lnSpc>
                          <a:spcPct val="107000"/>
                        </a:lnSpc>
                        <a:spcAft>
                          <a:spcPts val="800"/>
                        </a:spcAft>
                      </a:pPr>
                      <a:r>
                        <a:rPr lang="en-IN" sz="1600">
                          <a:effectLst/>
                        </a:rPr>
                        <a:t>Yes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gn="l">
                        <a:lnSpc>
                          <a:spcPct val="107000"/>
                        </a:lnSpc>
                        <a:spcAft>
                          <a:spcPts val="800"/>
                        </a:spcAft>
                      </a:pPr>
                      <a:r>
                        <a:rPr lang="en-IN" sz="1600">
                          <a:effectLst/>
                        </a:rPr>
                        <a:t>Fair</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gn="l">
                        <a:lnSpc>
                          <a:spcPct val="107000"/>
                        </a:lnSpc>
                        <a:spcAft>
                          <a:spcPts val="800"/>
                        </a:spcAft>
                      </a:pPr>
                      <a:r>
                        <a:rPr lang="en-IN" sz="1600" dirty="0">
                          <a:effectLst/>
                        </a:rPr>
                        <a:t>Class [ P(B)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2008962891"/>
                  </a:ext>
                </a:extLst>
              </a:tr>
              <a:tr h="370840">
                <a:tc>
                  <a:txBody>
                    <a:bodyPr/>
                    <a:lstStyle/>
                    <a:p>
                      <a:pPr algn="l">
                        <a:lnSpc>
                          <a:spcPct val="107000"/>
                        </a:lnSpc>
                        <a:spcAft>
                          <a:spcPts val="800"/>
                        </a:spcAft>
                      </a:pPr>
                      <a:r>
                        <a:rPr lang="en-IN" sz="1600">
                          <a:effectLst/>
                        </a:rPr>
                        <a:t>Yes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gn="l">
                        <a:lnSpc>
                          <a:spcPct val="107000"/>
                        </a:lnSpc>
                        <a:spcAft>
                          <a:spcPts val="800"/>
                        </a:spcAft>
                      </a:pPr>
                      <a:r>
                        <a:rPr lang="en-IN" sz="1600" dirty="0">
                          <a:effectLst/>
                        </a:rPr>
                        <a:t>0.22</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gn="l">
                        <a:lnSpc>
                          <a:spcPct val="107000"/>
                        </a:lnSpc>
                        <a:spcAft>
                          <a:spcPts val="800"/>
                        </a:spcAft>
                      </a:pPr>
                      <a:r>
                        <a:rPr lang="en-IN" sz="1600">
                          <a:effectLst/>
                        </a:rPr>
                        <a:t>0.44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gn="l">
                        <a:lnSpc>
                          <a:spcPct val="107000"/>
                        </a:lnSpc>
                        <a:spcAft>
                          <a:spcPts val="800"/>
                        </a:spcAft>
                      </a:pPr>
                      <a:r>
                        <a:rPr lang="en-IN" sz="1600">
                          <a:effectLst/>
                        </a:rPr>
                        <a:t>0.67</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gn="l">
                        <a:lnSpc>
                          <a:spcPct val="107000"/>
                        </a:lnSpc>
                        <a:spcAft>
                          <a:spcPts val="800"/>
                        </a:spcAft>
                      </a:pPr>
                      <a:r>
                        <a:rPr lang="en-IN" sz="1600">
                          <a:effectLst/>
                        </a:rPr>
                        <a:t>0.67</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gn="l">
                        <a:lnSpc>
                          <a:spcPct val="107000"/>
                        </a:lnSpc>
                        <a:spcAft>
                          <a:spcPts val="800"/>
                        </a:spcAft>
                      </a:pPr>
                      <a:r>
                        <a:rPr lang="en-IN" sz="1600" dirty="0">
                          <a:effectLst/>
                        </a:rPr>
                        <a:t> 0.64</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2904100293"/>
                  </a:ext>
                </a:extLst>
              </a:tr>
              <a:tr h="370840">
                <a:tc>
                  <a:txBody>
                    <a:bodyPr/>
                    <a:lstStyle/>
                    <a:p>
                      <a:pPr algn="l">
                        <a:lnSpc>
                          <a:spcPct val="107000"/>
                        </a:lnSpc>
                        <a:spcAft>
                          <a:spcPts val="800"/>
                        </a:spcAft>
                      </a:pPr>
                      <a:r>
                        <a:rPr lang="en-IN" sz="1600">
                          <a:effectLst/>
                        </a:rPr>
                        <a:t>No</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gn="l">
                        <a:lnSpc>
                          <a:spcPct val="107000"/>
                        </a:lnSpc>
                        <a:spcAft>
                          <a:spcPts val="800"/>
                        </a:spcAft>
                      </a:pPr>
                      <a:r>
                        <a:rPr lang="en-IN" sz="1600">
                          <a:effectLst/>
                        </a:rPr>
                        <a:t>0.6</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gn="l">
                        <a:lnSpc>
                          <a:spcPct val="107000"/>
                        </a:lnSpc>
                        <a:spcAft>
                          <a:spcPts val="800"/>
                        </a:spcAft>
                      </a:pPr>
                      <a:r>
                        <a:rPr lang="en-IN" sz="1600">
                          <a:effectLst/>
                        </a:rPr>
                        <a:t>0.4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gn="l">
                        <a:lnSpc>
                          <a:spcPct val="107000"/>
                        </a:lnSpc>
                        <a:spcAft>
                          <a:spcPts val="800"/>
                        </a:spcAft>
                      </a:pPr>
                      <a:r>
                        <a:rPr lang="en-IN" sz="1600">
                          <a:effectLst/>
                        </a:rPr>
                        <a:t>0.2</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gn="l">
                        <a:lnSpc>
                          <a:spcPct val="107000"/>
                        </a:lnSpc>
                        <a:spcAft>
                          <a:spcPts val="800"/>
                        </a:spcAft>
                      </a:pPr>
                      <a:r>
                        <a:rPr lang="en-IN" sz="1600">
                          <a:effectLst/>
                        </a:rPr>
                        <a:t>0.4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gn="l">
                        <a:lnSpc>
                          <a:spcPct val="107000"/>
                        </a:lnSpc>
                        <a:spcAft>
                          <a:spcPts val="800"/>
                        </a:spcAft>
                      </a:pPr>
                      <a:r>
                        <a:rPr lang="en-IN" sz="1600" dirty="0">
                          <a:effectLst/>
                        </a:rPr>
                        <a:t> 0.36</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859893788"/>
                  </a:ext>
                </a:extLst>
              </a:tr>
            </a:tbl>
          </a:graphicData>
        </a:graphic>
      </p:graphicFrame>
      <p:sp>
        <p:nvSpPr>
          <p:cNvPr id="8" name="TextBox 7"/>
          <p:cNvSpPr txBox="1"/>
          <p:nvPr/>
        </p:nvSpPr>
        <p:spPr>
          <a:xfrm>
            <a:off x="2207173" y="3194824"/>
            <a:ext cx="893379" cy="369332"/>
          </a:xfrm>
          <a:prstGeom prst="rect">
            <a:avLst/>
          </a:prstGeom>
          <a:noFill/>
        </p:spPr>
        <p:txBody>
          <a:bodyPr wrap="square" rtlCol="0">
            <a:spAutoFit/>
          </a:bodyPr>
          <a:lstStyle/>
          <a:p>
            <a:r>
              <a:rPr lang="en-IN" dirty="0"/>
              <a:t>X =</a:t>
            </a:r>
          </a:p>
        </p:txBody>
      </p:sp>
    </p:spTree>
    <p:extLst>
      <p:ext uri="{BB962C8B-B14F-4D97-AF65-F5344CB8AC3E}">
        <p14:creationId xmlns:p14="http://schemas.microsoft.com/office/powerpoint/2010/main" val="32347562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Naïve Bayesian Example of testing Phase</a:t>
            </a:r>
          </a:p>
        </p:txBody>
      </p:sp>
      <p:sp>
        <p:nvSpPr>
          <p:cNvPr id="3" name="Content Placeholder 2"/>
          <p:cNvSpPr>
            <a:spLocks noGrp="1"/>
          </p:cNvSpPr>
          <p:nvPr>
            <p:ph idx="1"/>
          </p:nvPr>
        </p:nvSpPr>
        <p:spPr>
          <a:xfrm>
            <a:off x="1141412" y="2249487"/>
            <a:ext cx="9905999" cy="3983147"/>
          </a:xfrm>
        </p:spPr>
        <p:txBody>
          <a:bodyPr>
            <a:normAutofit lnSpcReduction="10000"/>
          </a:bodyPr>
          <a:lstStyle/>
          <a:p>
            <a:r>
              <a:rPr lang="en-IN" sz="3200" dirty="0"/>
              <a:t>Assume we get the following customer in store:</a:t>
            </a:r>
          </a:p>
          <a:p>
            <a:endParaRPr lang="en-IN" sz="3200" dirty="0"/>
          </a:p>
          <a:p>
            <a:r>
              <a:rPr lang="en-IN" sz="3200" dirty="0"/>
              <a:t>P(X | ” yes ”) =  0.22*0.44*0.67*0.67*0.64 = 0.028</a:t>
            </a:r>
          </a:p>
          <a:p>
            <a:r>
              <a:rPr lang="en-IN" sz="3200" dirty="0"/>
              <a:t>P(X | ” no ”) = 0.6*0.4*0.2*0.4*0.36 = 0.007</a:t>
            </a:r>
          </a:p>
          <a:p>
            <a:r>
              <a:rPr lang="en-IN" sz="3200" dirty="0"/>
              <a:t>So, P(X | ” yes ”) &gt; P(X | ” no ”)</a:t>
            </a:r>
          </a:p>
          <a:p>
            <a:pPr lvl="1"/>
            <a:r>
              <a:rPr lang="en-IN" sz="2800" dirty="0"/>
              <a:t>We predict that this customer WILL buy</a:t>
            </a:r>
          </a:p>
          <a:p>
            <a:endParaRPr lang="en-IN" sz="3200" dirty="0"/>
          </a:p>
          <a:p>
            <a:endParaRPr lang="en-IN" sz="3200" dirty="0"/>
          </a:p>
        </p:txBody>
      </p:sp>
      <p:pic>
        <p:nvPicPr>
          <p:cNvPr id="5" name="Picture 4"/>
          <p:cNvPicPr>
            <a:picLocks noChangeAspect="1"/>
          </p:cNvPicPr>
          <p:nvPr/>
        </p:nvPicPr>
        <p:blipFill>
          <a:blip r:embed="rId2"/>
          <a:stretch>
            <a:fillRect/>
          </a:stretch>
        </p:blipFill>
        <p:spPr>
          <a:xfrm>
            <a:off x="3308348" y="3230781"/>
            <a:ext cx="5572125" cy="333375"/>
          </a:xfrm>
          <a:prstGeom prst="rect">
            <a:avLst/>
          </a:prstGeom>
        </p:spPr>
      </p:pic>
      <p:sp>
        <p:nvSpPr>
          <p:cNvPr id="8" name="TextBox 7"/>
          <p:cNvSpPr txBox="1"/>
          <p:nvPr/>
        </p:nvSpPr>
        <p:spPr>
          <a:xfrm>
            <a:off x="2207173" y="3194824"/>
            <a:ext cx="893379" cy="369332"/>
          </a:xfrm>
          <a:prstGeom prst="rect">
            <a:avLst/>
          </a:prstGeom>
          <a:noFill/>
        </p:spPr>
        <p:txBody>
          <a:bodyPr wrap="square" rtlCol="0">
            <a:spAutoFit/>
          </a:bodyPr>
          <a:lstStyle/>
          <a:p>
            <a:r>
              <a:rPr lang="en-IN" dirty="0"/>
              <a:t>X =</a:t>
            </a:r>
          </a:p>
        </p:txBody>
      </p:sp>
    </p:spTree>
    <p:extLst>
      <p:ext uri="{BB962C8B-B14F-4D97-AF65-F5344CB8AC3E}">
        <p14:creationId xmlns:p14="http://schemas.microsoft.com/office/powerpoint/2010/main" val="27576975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Problems with the naïve assumption?</a:t>
            </a:r>
          </a:p>
        </p:txBody>
      </p:sp>
      <p:sp>
        <p:nvSpPr>
          <p:cNvPr id="4" name="Title 1"/>
          <p:cNvSpPr txBox="1">
            <a:spLocks/>
          </p:cNvSpPr>
          <p:nvPr/>
        </p:nvSpPr>
        <p:spPr>
          <a:xfrm>
            <a:off x="2126456" y="2694968"/>
            <a:ext cx="7935912"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IN" dirty="0"/>
              <a:t>Some things are dependent on each other…</a:t>
            </a:r>
          </a:p>
        </p:txBody>
      </p:sp>
    </p:spTree>
    <p:extLst>
      <p:ext uri="{BB962C8B-B14F-4D97-AF65-F5344CB8AC3E}">
        <p14:creationId xmlns:p14="http://schemas.microsoft.com/office/powerpoint/2010/main" val="32024458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8" name="Rectangle 922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2">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71"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72" name="Group 71"/>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3"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74"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5"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6"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77"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8"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9"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0"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1"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2"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3"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4"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5"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6"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7"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8"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9"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0"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1"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2"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3"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4"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5"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6"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7"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8"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9"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0"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1"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02"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3"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4"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5"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6"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7"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8"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9"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0"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1"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2"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3"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14"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5"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6"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7"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8"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9"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0"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1"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2"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3"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4"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5"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6"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27" name="Group 126"/>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28" name="Rectangle 127"/>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Picture 2"/>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9218" name="Picture 2" descr="http://data.whicdn.com/images/162289821/large.jpg"/>
          <p:cNvPicPr>
            <a:picLocks noChangeAspect="1" noChangeArrowheads="1"/>
          </p:cNvPicPr>
          <p:nvPr/>
        </p:nvPicPr>
        <p:blipFill rotWithShape="1">
          <a:blip r:embed="rId4">
            <a:extLst>
              <a:ext uri="{28A0092B-C50C-407E-A947-70E740481C1C}">
                <a14:useLocalDpi xmlns:a14="http://schemas.microsoft.com/office/drawing/2010/main" val="0"/>
              </a:ext>
            </a:extLst>
          </a:blip>
          <a:srcRect r="-2" b="3731"/>
          <a:stretch/>
        </p:blipFill>
        <p:spPr bwMode="auto">
          <a:xfrm>
            <a:off x="-5597" y="10"/>
            <a:ext cx="7558541"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30" name="Group 129"/>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31" name="Freeform 32"/>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2" name="Freeform 33"/>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3" name="Freeform 34"/>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4" name="Freeform 35"/>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5" name="Freeform 36"/>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6" name="Freeform 37"/>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7" name="Freeform 38"/>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8" name="Freeform 39"/>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9" name="Freeform 40"/>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0" name="Rectangle 41"/>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nvGrpSpPr>
          <p:cNvPr id="141" name="Group 140"/>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2"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43"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4"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5"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46"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7"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8"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9"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0"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1"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2"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3"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4"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5"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6"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7"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299"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9"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0"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1"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2"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3"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4"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5"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6"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7"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8"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9"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0"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71"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2"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3"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4"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5"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6"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7"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8"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9"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0"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1"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2"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83"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4"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5"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6"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7"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8"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9"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0"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1"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2"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3"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4"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5"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7940345" y="2066925"/>
            <a:ext cx="3691267" cy="2387600"/>
          </a:xfrm>
        </p:spPr>
        <p:txBody>
          <a:bodyPr vert="horz" lIns="91440" tIns="45720" rIns="91440" bIns="45720" rtlCol="0" anchor="b">
            <a:normAutofit/>
          </a:bodyPr>
          <a:lstStyle/>
          <a:p>
            <a:pPr algn="ctr">
              <a:lnSpc>
                <a:spcPct val="70000"/>
              </a:lnSpc>
            </a:pPr>
            <a:r>
              <a:rPr lang="en-US" sz="3700" dirty="0"/>
              <a:t>Like these two depend on each other to stay “Trending”</a:t>
            </a:r>
          </a:p>
        </p:txBody>
      </p:sp>
    </p:spTree>
    <p:extLst>
      <p:ext uri="{BB962C8B-B14F-4D97-AF65-F5344CB8AC3E}">
        <p14:creationId xmlns:p14="http://schemas.microsoft.com/office/powerpoint/2010/main" val="31777908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Problems with the naïve assumption?</a:t>
            </a:r>
          </a:p>
        </p:txBody>
      </p:sp>
      <p:sp>
        <p:nvSpPr>
          <p:cNvPr id="4" name="Title 1"/>
          <p:cNvSpPr txBox="1">
            <a:spLocks/>
          </p:cNvSpPr>
          <p:nvPr/>
        </p:nvSpPr>
        <p:spPr>
          <a:xfrm>
            <a:off x="1845468" y="2904518"/>
            <a:ext cx="8497887" cy="18579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IN" dirty="0"/>
              <a:t>  Something happens that no one expected…</a:t>
            </a:r>
          </a:p>
        </p:txBody>
      </p:sp>
    </p:spTree>
    <p:extLst>
      <p:ext uri="{BB962C8B-B14F-4D97-AF65-F5344CB8AC3E}">
        <p14:creationId xmlns:p14="http://schemas.microsoft.com/office/powerpoint/2010/main" val="3122874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Prologue</a:t>
            </a:r>
          </a:p>
        </p:txBody>
      </p:sp>
      <p:sp>
        <p:nvSpPr>
          <p:cNvPr id="3" name="Content Placeholder 2"/>
          <p:cNvSpPr>
            <a:spLocks noGrp="1"/>
          </p:cNvSpPr>
          <p:nvPr>
            <p:ph idx="1"/>
          </p:nvPr>
        </p:nvSpPr>
        <p:spPr/>
        <p:txBody>
          <a:bodyPr/>
          <a:lstStyle/>
          <a:p>
            <a:r>
              <a:rPr lang="en-IN" dirty="0"/>
              <a:t>Researchers everywhere:</a:t>
            </a:r>
          </a:p>
        </p:txBody>
      </p:sp>
      <p:pic>
        <p:nvPicPr>
          <p:cNvPr id="1026" name="Picture 2" descr="http://cdn.quotesgram.com/small/99/26/1730240769-i-feel-the-need-the-need-for-speed-quote-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0473" y="2777636"/>
            <a:ext cx="8908073" cy="3727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283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122" name="Picture 2" descr="https://i.ytimg.com/vi/dq7r9FygDdI/hqdefaul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12192001" cy="6844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3301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Problems with the naïve assumption?</a:t>
            </a:r>
          </a:p>
        </p:txBody>
      </p:sp>
      <p:sp>
        <p:nvSpPr>
          <p:cNvPr id="4" name="Title 1"/>
          <p:cNvSpPr txBox="1">
            <a:spLocks/>
          </p:cNvSpPr>
          <p:nvPr/>
        </p:nvSpPr>
        <p:spPr>
          <a:xfrm>
            <a:off x="1417638" y="2399693"/>
            <a:ext cx="8650287" cy="21056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IN" dirty="0"/>
              <a:t>We might think something won’t matter but it ultimately does!</a:t>
            </a:r>
          </a:p>
        </p:txBody>
      </p:sp>
    </p:spTree>
    <p:extLst>
      <p:ext uri="{BB962C8B-B14F-4D97-AF65-F5344CB8AC3E}">
        <p14:creationId xmlns:p14="http://schemas.microsoft.com/office/powerpoint/2010/main" val="3949991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8194" name="Picture 2" descr="https://techofcomm.files.wordpress.com/2015/09/vote-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70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3618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5289" y="2436807"/>
            <a:ext cx="9905998" cy="1478570"/>
          </a:xfrm>
        </p:spPr>
        <p:txBody>
          <a:bodyPr/>
          <a:lstStyle/>
          <a:p>
            <a:pPr algn="ctr"/>
            <a:r>
              <a:rPr lang="en-IN" dirty="0"/>
              <a:t>Will we focus on solutions for these issues?</a:t>
            </a:r>
          </a:p>
        </p:txBody>
      </p:sp>
    </p:spTree>
    <p:extLst>
      <p:ext uri="{BB962C8B-B14F-4D97-AF65-F5344CB8AC3E}">
        <p14:creationId xmlns:p14="http://schemas.microsoft.com/office/powerpoint/2010/main" val="23407377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0"/>
            <a:ext cx="12191999" cy="6857999"/>
          </a:xfrm>
          <a:prstGeom prst="rect">
            <a:avLst/>
          </a:prstGeom>
        </p:spPr>
      </p:pic>
    </p:spTree>
    <p:extLst>
      <p:ext uri="{BB962C8B-B14F-4D97-AF65-F5344CB8AC3E}">
        <p14:creationId xmlns:p14="http://schemas.microsoft.com/office/powerpoint/2010/main" val="19852077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0599" y="2836201"/>
            <a:ext cx="9905998" cy="1478570"/>
          </a:xfrm>
        </p:spPr>
        <p:txBody>
          <a:bodyPr/>
          <a:lstStyle/>
          <a:p>
            <a:pPr algn="ctr"/>
            <a:r>
              <a:rPr lang="en-IN" dirty="0"/>
              <a:t>… we won’t.</a:t>
            </a:r>
          </a:p>
        </p:txBody>
      </p:sp>
    </p:spTree>
    <p:extLst>
      <p:ext uri="{BB962C8B-B14F-4D97-AF65-F5344CB8AC3E}">
        <p14:creationId xmlns:p14="http://schemas.microsoft.com/office/powerpoint/2010/main" val="821977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2433" y="2625994"/>
            <a:ext cx="9905998" cy="1478570"/>
          </a:xfrm>
        </p:spPr>
        <p:txBody>
          <a:bodyPr>
            <a:noAutofit/>
          </a:bodyPr>
          <a:lstStyle/>
          <a:p>
            <a:pPr algn="ctr"/>
            <a:r>
              <a:rPr lang="en-IN" sz="4400" dirty="0"/>
              <a:t>For this project, we will try to implement a serial and a MIMD/SPMD version of the naïve Bayesian classifier</a:t>
            </a:r>
          </a:p>
        </p:txBody>
      </p:sp>
    </p:spTree>
    <p:extLst>
      <p:ext uri="{BB962C8B-B14F-4D97-AF65-F5344CB8AC3E}">
        <p14:creationId xmlns:p14="http://schemas.microsoft.com/office/powerpoint/2010/main" val="23929204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400985"/>
            <a:ext cx="9905998" cy="1478570"/>
          </a:xfrm>
        </p:spPr>
        <p:txBody>
          <a:bodyPr/>
          <a:lstStyle/>
          <a:p>
            <a:pPr algn="ctr"/>
            <a:r>
              <a:rPr lang="en-IN" dirty="0"/>
              <a:t>Why naïve Bayesian?</a:t>
            </a:r>
          </a:p>
        </p:txBody>
      </p:sp>
      <p:pic>
        <p:nvPicPr>
          <p:cNvPr id="4" name="Picture 3"/>
          <p:cNvPicPr>
            <a:picLocks noChangeAspect="1"/>
          </p:cNvPicPr>
          <p:nvPr/>
        </p:nvPicPr>
        <p:blipFill>
          <a:blip r:embed="rId2"/>
          <a:stretch>
            <a:fillRect/>
          </a:stretch>
        </p:blipFill>
        <p:spPr>
          <a:xfrm>
            <a:off x="3489435" y="1287792"/>
            <a:ext cx="5318235" cy="4796370"/>
          </a:xfrm>
          <a:prstGeom prst="rect">
            <a:avLst/>
          </a:prstGeom>
        </p:spPr>
      </p:pic>
      <p:sp>
        <p:nvSpPr>
          <p:cNvPr id="14" name="Rectangle 13"/>
          <p:cNvSpPr/>
          <p:nvPr/>
        </p:nvSpPr>
        <p:spPr>
          <a:xfrm>
            <a:off x="3401137" y="1960453"/>
            <a:ext cx="5406533" cy="336056"/>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p:cNvSpPr/>
          <p:nvPr/>
        </p:nvSpPr>
        <p:spPr>
          <a:xfrm>
            <a:off x="2833579" y="1986591"/>
            <a:ext cx="567558" cy="283779"/>
          </a:xfrm>
          <a:prstGeom prst="rightArrow">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3416903" y="1639887"/>
            <a:ext cx="5406533" cy="33605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p:cNvSpPr/>
          <p:nvPr/>
        </p:nvSpPr>
        <p:spPr>
          <a:xfrm>
            <a:off x="2849345" y="1666025"/>
            <a:ext cx="567558" cy="283779"/>
          </a:xfrm>
          <a:prstGeom prst="righ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3401137" y="2286275"/>
            <a:ext cx="5406533" cy="336056"/>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Right 11"/>
          <p:cNvSpPr/>
          <p:nvPr/>
        </p:nvSpPr>
        <p:spPr>
          <a:xfrm>
            <a:off x="2833579" y="2312413"/>
            <a:ext cx="567558" cy="283779"/>
          </a:xfrm>
          <a:prstGeom prst="rightArrow">
            <a:avLst/>
          </a:prstGeom>
          <a:solidFill>
            <a:schemeClr val="tx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p:cNvSpPr/>
          <p:nvPr/>
        </p:nvSpPr>
        <p:spPr>
          <a:xfrm>
            <a:off x="3401137" y="2580561"/>
            <a:ext cx="5406533" cy="336056"/>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p:cNvSpPr/>
          <p:nvPr/>
        </p:nvSpPr>
        <p:spPr>
          <a:xfrm>
            <a:off x="2833579" y="2606699"/>
            <a:ext cx="567558" cy="283779"/>
          </a:xfrm>
          <a:prstGeom prst="rightArrow">
            <a:avLst/>
          </a:prstGeom>
          <a:solidFill>
            <a:schemeClr val="accent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p:cNvSpPr/>
          <p:nvPr/>
        </p:nvSpPr>
        <p:spPr>
          <a:xfrm>
            <a:off x="3395885" y="3258483"/>
            <a:ext cx="5406533" cy="336056"/>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p:cNvSpPr/>
          <p:nvPr/>
        </p:nvSpPr>
        <p:spPr>
          <a:xfrm>
            <a:off x="2828327" y="3284621"/>
            <a:ext cx="567558" cy="283779"/>
          </a:xfrm>
          <a:prstGeom prst="rightArrow">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p:cNvSpPr/>
          <p:nvPr/>
        </p:nvSpPr>
        <p:spPr>
          <a:xfrm>
            <a:off x="3411651" y="2937917"/>
            <a:ext cx="5406533" cy="33605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p:cNvSpPr/>
          <p:nvPr/>
        </p:nvSpPr>
        <p:spPr>
          <a:xfrm>
            <a:off x="2844093" y="2964055"/>
            <a:ext cx="567558" cy="283779"/>
          </a:xfrm>
          <a:prstGeom prst="righ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p:cNvSpPr/>
          <p:nvPr/>
        </p:nvSpPr>
        <p:spPr>
          <a:xfrm>
            <a:off x="3395885" y="3584305"/>
            <a:ext cx="5406533" cy="336056"/>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p:cNvSpPr/>
          <p:nvPr/>
        </p:nvSpPr>
        <p:spPr>
          <a:xfrm>
            <a:off x="2828327" y="3610443"/>
            <a:ext cx="567558" cy="283779"/>
          </a:xfrm>
          <a:prstGeom prst="rightArrow">
            <a:avLst/>
          </a:prstGeom>
          <a:solidFill>
            <a:schemeClr val="tx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3395885" y="3878591"/>
            <a:ext cx="5406533" cy="336056"/>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p:cNvSpPr/>
          <p:nvPr/>
        </p:nvSpPr>
        <p:spPr>
          <a:xfrm>
            <a:off x="2828327" y="3904729"/>
            <a:ext cx="567558" cy="283779"/>
          </a:xfrm>
          <a:prstGeom prst="rightArrow">
            <a:avLst/>
          </a:prstGeom>
          <a:solidFill>
            <a:schemeClr val="accent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p:cNvSpPr/>
          <p:nvPr/>
        </p:nvSpPr>
        <p:spPr>
          <a:xfrm>
            <a:off x="3411651" y="4514473"/>
            <a:ext cx="5406533" cy="336056"/>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p:cNvSpPr/>
          <p:nvPr/>
        </p:nvSpPr>
        <p:spPr>
          <a:xfrm>
            <a:off x="2844093" y="4540611"/>
            <a:ext cx="567558" cy="283779"/>
          </a:xfrm>
          <a:prstGeom prst="rightArrow">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p:cNvSpPr/>
          <p:nvPr/>
        </p:nvSpPr>
        <p:spPr>
          <a:xfrm>
            <a:off x="3427417" y="4193907"/>
            <a:ext cx="5406533" cy="33605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Right 27"/>
          <p:cNvSpPr/>
          <p:nvPr/>
        </p:nvSpPr>
        <p:spPr>
          <a:xfrm>
            <a:off x="2859859" y="4220045"/>
            <a:ext cx="567558" cy="283779"/>
          </a:xfrm>
          <a:prstGeom prst="righ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p:cNvSpPr/>
          <p:nvPr/>
        </p:nvSpPr>
        <p:spPr>
          <a:xfrm>
            <a:off x="3411651" y="4840295"/>
            <a:ext cx="5406533" cy="336056"/>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Arrow: Right 29"/>
          <p:cNvSpPr/>
          <p:nvPr/>
        </p:nvSpPr>
        <p:spPr>
          <a:xfrm>
            <a:off x="2844093" y="4866433"/>
            <a:ext cx="567558" cy="283779"/>
          </a:xfrm>
          <a:prstGeom prst="rightArrow">
            <a:avLst/>
          </a:prstGeom>
          <a:solidFill>
            <a:schemeClr val="tx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p:cNvSpPr/>
          <p:nvPr/>
        </p:nvSpPr>
        <p:spPr>
          <a:xfrm>
            <a:off x="3411651" y="5134581"/>
            <a:ext cx="5406533" cy="336056"/>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p:cNvSpPr/>
          <p:nvPr/>
        </p:nvSpPr>
        <p:spPr>
          <a:xfrm>
            <a:off x="2844093" y="5160719"/>
            <a:ext cx="567558" cy="283779"/>
          </a:xfrm>
          <a:prstGeom prst="rightArrow">
            <a:avLst/>
          </a:prstGeom>
          <a:solidFill>
            <a:schemeClr val="accent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p:cNvSpPr/>
          <p:nvPr/>
        </p:nvSpPr>
        <p:spPr>
          <a:xfrm>
            <a:off x="3427421" y="5780971"/>
            <a:ext cx="5406533" cy="336056"/>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Arrow: Right 33"/>
          <p:cNvSpPr/>
          <p:nvPr/>
        </p:nvSpPr>
        <p:spPr>
          <a:xfrm>
            <a:off x="2859863" y="5807109"/>
            <a:ext cx="567558" cy="283779"/>
          </a:xfrm>
          <a:prstGeom prst="rightArrow">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p:cNvSpPr/>
          <p:nvPr/>
        </p:nvSpPr>
        <p:spPr>
          <a:xfrm>
            <a:off x="3443187" y="5460405"/>
            <a:ext cx="5406533" cy="33605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p:cNvSpPr/>
          <p:nvPr/>
        </p:nvSpPr>
        <p:spPr>
          <a:xfrm>
            <a:off x="2875629" y="5486543"/>
            <a:ext cx="567558" cy="283779"/>
          </a:xfrm>
          <a:prstGeom prst="righ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Arrow: Down 4"/>
          <p:cNvSpPr/>
          <p:nvPr/>
        </p:nvSpPr>
        <p:spPr>
          <a:xfrm>
            <a:off x="3794234" y="756745"/>
            <a:ext cx="462456" cy="531047"/>
          </a:xfrm>
          <a:prstGeom prst="downArrow">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ectangle 40"/>
          <p:cNvSpPr/>
          <p:nvPr/>
        </p:nvSpPr>
        <p:spPr>
          <a:xfrm>
            <a:off x="3489435" y="1319321"/>
            <a:ext cx="1145627" cy="31516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Down 41"/>
          <p:cNvSpPr/>
          <p:nvPr/>
        </p:nvSpPr>
        <p:spPr>
          <a:xfrm>
            <a:off x="4934616" y="762000"/>
            <a:ext cx="462456" cy="531047"/>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4629817" y="1324576"/>
            <a:ext cx="1145627" cy="315168"/>
          </a:xfrm>
          <a:prstGeom prst="rect">
            <a:avLst/>
          </a:prstGeom>
          <a:no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Arrow: Down 43"/>
          <p:cNvSpPr/>
          <p:nvPr/>
        </p:nvSpPr>
        <p:spPr>
          <a:xfrm>
            <a:off x="5955159" y="759717"/>
            <a:ext cx="462456" cy="531047"/>
          </a:xfrm>
          <a:prstGeom prst="down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44"/>
          <p:cNvSpPr/>
          <p:nvPr/>
        </p:nvSpPr>
        <p:spPr>
          <a:xfrm>
            <a:off x="5650360" y="1322293"/>
            <a:ext cx="1145627" cy="315168"/>
          </a:xfrm>
          <a:prstGeom prst="rect">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Down 49"/>
          <p:cNvSpPr/>
          <p:nvPr/>
        </p:nvSpPr>
        <p:spPr>
          <a:xfrm>
            <a:off x="7194291" y="751495"/>
            <a:ext cx="462456" cy="531047"/>
          </a:xfrm>
          <a:prstGeom prst="downArrow">
            <a:avLst/>
          </a:prstGeom>
          <a:solidFill>
            <a:schemeClr val="accent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Rectangle 50"/>
          <p:cNvSpPr/>
          <p:nvPr/>
        </p:nvSpPr>
        <p:spPr>
          <a:xfrm>
            <a:off x="6889492" y="1314071"/>
            <a:ext cx="1145627" cy="315168"/>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Arrow: Down 51"/>
          <p:cNvSpPr/>
          <p:nvPr/>
        </p:nvSpPr>
        <p:spPr>
          <a:xfrm>
            <a:off x="8166482" y="756755"/>
            <a:ext cx="462456" cy="531047"/>
          </a:xfrm>
          <a:prstGeom prst="downArrow">
            <a:avLst/>
          </a:prstGeom>
          <a:solidFill>
            <a:srgbClr val="FFC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Rectangle 52"/>
          <p:cNvSpPr/>
          <p:nvPr/>
        </p:nvSpPr>
        <p:spPr>
          <a:xfrm>
            <a:off x="8029874" y="1282542"/>
            <a:ext cx="804076" cy="351957"/>
          </a:xfrm>
          <a:prstGeom prst="rect">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38449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5"/>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0"/>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4"/>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20"/>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8"/>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22"/>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24"/>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19"/>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17"/>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23"/>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21"/>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9"/>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28"/>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26"/>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30"/>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32"/>
                                        </p:tgtEl>
                                        <p:attrNameLst>
                                          <p:attrName>style.visibility</p:attrName>
                                        </p:attrNameLst>
                                      </p:cBhvr>
                                      <p:to>
                                        <p:strVal val="hidden"/>
                                      </p:to>
                                    </p:set>
                                  </p:childTnLst>
                                </p:cTn>
                              </p:par>
                              <p:par>
                                <p:cTn id="103" presetID="1" presetClass="exit" presetSubtype="0" fill="hold" grpId="1" nodeType="withEffect">
                                  <p:stCondLst>
                                    <p:cond delay="0"/>
                                  </p:stCondLst>
                                  <p:childTnLst>
                                    <p:set>
                                      <p:cBhvr>
                                        <p:cTn id="104" dur="1" fill="hold">
                                          <p:stCondLst>
                                            <p:cond delay="0"/>
                                          </p:stCondLst>
                                        </p:cTn>
                                        <p:tgtEl>
                                          <p:spTgt spid="27"/>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25"/>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31"/>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29"/>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36"/>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3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35"/>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33"/>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xit" presetSubtype="0" fill="hold" grpId="1" nodeType="clickEffect">
                                  <p:stCondLst>
                                    <p:cond delay="0"/>
                                  </p:stCondLst>
                                  <p:childTnLst>
                                    <p:set>
                                      <p:cBhvr>
                                        <p:cTn id="124" dur="1" fill="hold">
                                          <p:stCondLst>
                                            <p:cond delay="0"/>
                                          </p:stCondLst>
                                        </p:cTn>
                                        <p:tgtEl>
                                          <p:spTgt spid="36"/>
                                        </p:tgtEl>
                                        <p:attrNameLst>
                                          <p:attrName>style.visibility</p:attrName>
                                        </p:attrNameLst>
                                      </p:cBhvr>
                                      <p:to>
                                        <p:strVal val="hidden"/>
                                      </p:to>
                                    </p:set>
                                  </p:childTnLst>
                                </p:cTn>
                              </p:par>
                              <p:par>
                                <p:cTn id="125" presetID="1" presetClass="exit" presetSubtype="0" fill="hold" grpId="1" nodeType="withEffect">
                                  <p:stCondLst>
                                    <p:cond delay="0"/>
                                  </p:stCondLst>
                                  <p:childTnLst>
                                    <p:set>
                                      <p:cBhvr>
                                        <p:cTn id="126" dur="1" fill="hold">
                                          <p:stCondLst>
                                            <p:cond delay="0"/>
                                          </p:stCondLst>
                                        </p:cTn>
                                        <p:tgtEl>
                                          <p:spTgt spid="34"/>
                                        </p:tgtEl>
                                        <p:attrNameLst>
                                          <p:attrName>style.visibility</p:attrName>
                                        </p:attrNameLst>
                                      </p:cBhvr>
                                      <p:to>
                                        <p:strVal val="hidden"/>
                                      </p:to>
                                    </p:set>
                                  </p:childTnLst>
                                </p:cTn>
                              </p:par>
                              <p:par>
                                <p:cTn id="127" presetID="1" presetClass="exit" presetSubtype="0" fill="hold" grpId="1" nodeType="withEffect">
                                  <p:stCondLst>
                                    <p:cond delay="0"/>
                                  </p:stCondLst>
                                  <p:childTnLst>
                                    <p:set>
                                      <p:cBhvr>
                                        <p:cTn id="128" dur="1" fill="hold">
                                          <p:stCondLst>
                                            <p:cond delay="0"/>
                                          </p:stCondLst>
                                        </p:cTn>
                                        <p:tgtEl>
                                          <p:spTgt spid="35"/>
                                        </p:tgtEl>
                                        <p:attrNameLst>
                                          <p:attrName>style.visibility</p:attrName>
                                        </p:attrNameLst>
                                      </p:cBhvr>
                                      <p:to>
                                        <p:strVal val="hidden"/>
                                      </p:to>
                                    </p:set>
                                  </p:childTnLst>
                                </p:cTn>
                              </p:par>
                              <p:par>
                                <p:cTn id="129" presetID="1" presetClass="exit" presetSubtype="0" fill="hold" grpId="1" nodeType="withEffect">
                                  <p:stCondLst>
                                    <p:cond delay="0"/>
                                  </p:stCondLst>
                                  <p:childTnLst>
                                    <p:set>
                                      <p:cBhvr>
                                        <p:cTn id="130" dur="1" fill="hold">
                                          <p:stCondLst>
                                            <p:cond delay="0"/>
                                          </p:stCondLst>
                                        </p:cTn>
                                        <p:tgtEl>
                                          <p:spTgt spid="33"/>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1" nodeType="clickEffect">
                                  <p:stCondLst>
                                    <p:cond delay="0"/>
                                  </p:stCondLst>
                                  <p:childTnLst>
                                    <p:set>
                                      <p:cBhvr>
                                        <p:cTn id="134" dur="1" fill="hold">
                                          <p:stCondLst>
                                            <p:cond delay="0"/>
                                          </p:stCondLst>
                                        </p:cTn>
                                        <p:tgtEl>
                                          <p:spTgt spid="5"/>
                                        </p:tgtEl>
                                        <p:attrNameLst>
                                          <p:attrName>style.visibility</p:attrName>
                                        </p:attrNameLst>
                                      </p:cBhvr>
                                      <p:to>
                                        <p:strVal val="visible"/>
                                      </p:to>
                                    </p:set>
                                  </p:childTnLst>
                                </p:cTn>
                              </p:par>
                              <p:par>
                                <p:cTn id="135" presetID="1" presetClass="entr" presetSubtype="0" fill="hold" grpId="1" nodeType="withEffect">
                                  <p:stCondLst>
                                    <p:cond delay="0"/>
                                  </p:stCondLst>
                                  <p:childTnLst>
                                    <p:set>
                                      <p:cBhvr>
                                        <p:cTn id="136" dur="1" fill="hold">
                                          <p:stCondLst>
                                            <p:cond delay="0"/>
                                          </p:stCondLst>
                                        </p:cTn>
                                        <p:tgtEl>
                                          <p:spTgt spid="41"/>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1" nodeType="clickEffect">
                                  <p:stCondLst>
                                    <p:cond delay="0"/>
                                  </p:stCondLst>
                                  <p:childTnLst>
                                    <p:set>
                                      <p:cBhvr>
                                        <p:cTn id="140" dur="1" fill="hold">
                                          <p:stCondLst>
                                            <p:cond delay="0"/>
                                          </p:stCondLst>
                                        </p:cTn>
                                        <p:tgtEl>
                                          <p:spTgt spid="42"/>
                                        </p:tgtEl>
                                        <p:attrNameLst>
                                          <p:attrName>style.visibility</p:attrName>
                                        </p:attrNameLst>
                                      </p:cBhvr>
                                      <p:to>
                                        <p:strVal val="visible"/>
                                      </p:to>
                                    </p:set>
                                  </p:childTnLst>
                                </p:cTn>
                              </p:par>
                              <p:par>
                                <p:cTn id="141" presetID="1" presetClass="entr" presetSubtype="0" fill="hold" grpId="1" nodeType="withEffect">
                                  <p:stCondLst>
                                    <p:cond delay="0"/>
                                  </p:stCondLst>
                                  <p:childTnLst>
                                    <p:set>
                                      <p:cBhvr>
                                        <p:cTn id="142" dur="1" fill="hold">
                                          <p:stCondLst>
                                            <p:cond delay="0"/>
                                          </p:stCondLst>
                                        </p:cTn>
                                        <p:tgtEl>
                                          <p:spTgt spid="43"/>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1" nodeType="clickEffect">
                                  <p:stCondLst>
                                    <p:cond delay="0"/>
                                  </p:stCondLst>
                                  <p:childTnLst>
                                    <p:set>
                                      <p:cBhvr>
                                        <p:cTn id="146" dur="1" fill="hold">
                                          <p:stCondLst>
                                            <p:cond delay="0"/>
                                          </p:stCondLst>
                                        </p:cTn>
                                        <p:tgtEl>
                                          <p:spTgt spid="44"/>
                                        </p:tgtEl>
                                        <p:attrNameLst>
                                          <p:attrName>style.visibility</p:attrName>
                                        </p:attrNameLst>
                                      </p:cBhvr>
                                      <p:to>
                                        <p:strVal val="visible"/>
                                      </p:to>
                                    </p:set>
                                  </p:childTnLst>
                                </p:cTn>
                              </p:par>
                              <p:par>
                                <p:cTn id="147" presetID="1" presetClass="entr" presetSubtype="0" fill="hold" grpId="1" nodeType="withEffect">
                                  <p:stCondLst>
                                    <p:cond delay="0"/>
                                  </p:stCondLst>
                                  <p:childTnLst>
                                    <p:set>
                                      <p:cBhvr>
                                        <p:cTn id="148" dur="1" fill="hold">
                                          <p:stCondLst>
                                            <p:cond delay="0"/>
                                          </p:stCondLst>
                                        </p:cTn>
                                        <p:tgtEl>
                                          <p:spTgt spid="45"/>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grpId="1" nodeType="clickEffect">
                                  <p:stCondLst>
                                    <p:cond delay="0"/>
                                  </p:stCondLst>
                                  <p:childTnLst>
                                    <p:set>
                                      <p:cBhvr>
                                        <p:cTn id="152" dur="1" fill="hold">
                                          <p:stCondLst>
                                            <p:cond delay="0"/>
                                          </p:stCondLst>
                                        </p:cTn>
                                        <p:tgtEl>
                                          <p:spTgt spid="50"/>
                                        </p:tgtEl>
                                        <p:attrNameLst>
                                          <p:attrName>style.visibility</p:attrName>
                                        </p:attrNameLst>
                                      </p:cBhvr>
                                      <p:to>
                                        <p:strVal val="visible"/>
                                      </p:to>
                                    </p:set>
                                  </p:childTnLst>
                                </p:cTn>
                              </p:par>
                              <p:par>
                                <p:cTn id="153" presetID="1" presetClass="entr" presetSubtype="0" fill="hold" grpId="1" nodeType="withEffect">
                                  <p:stCondLst>
                                    <p:cond delay="0"/>
                                  </p:stCondLst>
                                  <p:childTnLst>
                                    <p:set>
                                      <p:cBhvr>
                                        <p:cTn id="154" dur="1" fill="hold">
                                          <p:stCondLst>
                                            <p:cond delay="0"/>
                                          </p:stCondLst>
                                        </p:cTn>
                                        <p:tgtEl>
                                          <p:spTgt spid="51"/>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1" nodeType="clickEffect">
                                  <p:stCondLst>
                                    <p:cond delay="0"/>
                                  </p:stCondLst>
                                  <p:childTnLst>
                                    <p:set>
                                      <p:cBhvr>
                                        <p:cTn id="158" dur="1" fill="hold">
                                          <p:stCondLst>
                                            <p:cond delay="0"/>
                                          </p:stCondLst>
                                        </p:cTn>
                                        <p:tgtEl>
                                          <p:spTgt spid="52"/>
                                        </p:tgtEl>
                                        <p:attrNameLst>
                                          <p:attrName>style.visibility</p:attrName>
                                        </p:attrNameLst>
                                      </p:cBhvr>
                                      <p:to>
                                        <p:strVal val="visible"/>
                                      </p:to>
                                    </p:set>
                                  </p:childTnLst>
                                </p:cTn>
                              </p:par>
                              <p:par>
                                <p:cTn id="159" presetID="1" presetClass="entr" presetSubtype="0" fill="hold" grpId="1" nodeType="withEffect">
                                  <p:stCondLst>
                                    <p:cond delay="0"/>
                                  </p:stCondLst>
                                  <p:childTnLst>
                                    <p:set>
                                      <p:cBhvr>
                                        <p:cTn id="160" dur="1" fill="hold">
                                          <p:stCondLst>
                                            <p:cond delay="0"/>
                                          </p:stCondLst>
                                        </p:cTn>
                                        <p:tgtEl>
                                          <p:spTgt spid="53"/>
                                        </p:tgtEl>
                                        <p:attrNameLst>
                                          <p:attrName>style.visibility</p:attrName>
                                        </p:attrNameLst>
                                      </p:cBhvr>
                                      <p:to>
                                        <p:strVal val="visible"/>
                                      </p:to>
                                    </p:set>
                                  </p:childTnLst>
                                </p:cTn>
                              </p:par>
                              <p:par>
                                <p:cTn id="161" presetID="42" presetClass="path" presetSubtype="0" accel="50000" decel="50000" fill="hold" grpId="0" nodeType="withEffect">
                                  <p:stCondLst>
                                    <p:cond delay="0"/>
                                  </p:stCondLst>
                                  <p:childTnLst>
                                    <p:animMotion origin="layout" path="M 1.875E-6 -4.07407E-6 L -0.00235 0.64237 " pathEditMode="relative" rAng="0" ptsTypes="AA">
                                      <p:cBhvr>
                                        <p:cTn id="162" dur="2000" fill="hold"/>
                                        <p:tgtEl>
                                          <p:spTgt spid="5"/>
                                        </p:tgtEl>
                                        <p:attrNameLst>
                                          <p:attrName>ppt_x</p:attrName>
                                          <p:attrName>ppt_y</p:attrName>
                                        </p:attrNameLst>
                                      </p:cBhvr>
                                      <p:rCtr x="-117" y="32106"/>
                                    </p:animMotion>
                                  </p:childTnLst>
                                </p:cTn>
                              </p:par>
                              <p:par>
                                <p:cTn id="163" presetID="42" presetClass="path" presetSubtype="0" accel="50000" decel="50000" fill="hold" grpId="0" nodeType="withEffect">
                                  <p:stCondLst>
                                    <p:cond delay="0"/>
                                  </p:stCondLst>
                                  <p:childTnLst>
                                    <p:animMotion origin="layout" path="M 2.08333E-6 1.48148E-6 L -0.00235 0.64236 " pathEditMode="relative" rAng="0" ptsTypes="AA">
                                      <p:cBhvr>
                                        <p:cTn id="164" dur="2000" fill="hold"/>
                                        <p:tgtEl>
                                          <p:spTgt spid="42"/>
                                        </p:tgtEl>
                                        <p:attrNameLst>
                                          <p:attrName>ppt_x</p:attrName>
                                          <p:attrName>ppt_y</p:attrName>
                                        </p:attrNameLst>
                                      </p:cBhvr>
                                      <p:rCtr x="-117" y="32106"/>
                                    </p:animMotion>
                                  </p:childTnLst>
                                </p:cTn>
                              </p:par>
                              <p:par>
                                <p:cTn id="165" presetID="42" presetClass="path" presetSubtype="0" accel="50000" decel="50000" fill="hold" grpId="0" nodeType="withEffect">
                                  <p:stCondLst>
                                    <p:cond delay="0"/>
                                  </p:stCondLst>
                                  <p:childTnLst>
                                    <p:animMotion origin="layout" path="M -2.70833E-6 -2.22222E-6 L -0.00429 0.64607 " pathEditMode="relative" rAng="0" ptsTypes="AA">
                                      <p:cBhvr>
                                        <p:cTn id="166" dur="2000" fill="hold"/>
                                        <p:tgtEl>
                                          <p:spTgt spid="43"/>
                                        </p:tgtEl>
                                        <p:attrNameLst>
                                          <p:attrName>ppt_x</p:attrName>
                                          <p:attrName>ppt_y</p:attrName>
                                        </p:attrNameLst>
                                      </p:cBhvr>
                                      <p:rCtr x="-221" y="32292"/>
                                    </p:animMotion>
                                  </p:childTnLst>
                                </p:cTn>
                              </p:par>
                              <p:par>
                                <p:cTn id="167" presetID="42" presetClass="path" presetSubtype="0" accel="50000" decel="50000" fill="hold" grpId="0" nodeType="withEffect">
                                  <p:stCondLst>
                                    <p:cond delay="0"/>
                                  </p:stCondLst>
                                  <p:childTnLst>
                                    <p:animMotion origin="layout" path="M -3.125E-6 2.22222E-6 L -0.00429 0.64606 " pathEditMode="relative" rAng="0" ptsTypes="AA">
                                      <p:cBhvr>
                                        <p:cTn id="168" dur="2000" fill="hold"/>
                                        <p:tgtEl>
                                          <p:spTgt spid="41"/>
                                        </p:tgtEl>
                                        <p:attrNameLst>
                                          <p:attrName>ppt_x</p:attrName>
                                          <p:attrName>ppt_y</p:attrName>
                                        </p:attrNameLst>
                                      </p:cBhvr>
                                      <p:rCtr x="-221" y="32292"/>
                                    </p:animMotion>
                                  </p:childTnLst>
                                </p:cTn>
                              </p:par>
                              <p:par>
                                <p:cTn id="169" presetID="42" presetClass="path" presetSubtype="0" accel="50000" decel="50000" fill="hold" grpId="0" nodeType="withEffect">
                                  <p:stCondLst>
                                    <p:cond delay="0"/>
                                  </p:stCondLst>
                                  <p:childTnLst>
                                    <p:animMotion origin="layout" path="M -1.875E-6 2.96296E-6 L -0.00234 0.64236 " pathEditMode="relative" rAng="0" ptsTypes="AA">
                                      <p:cBhvr>
                                        <p:cTn id="170" dur="2000" fill="hold"/>
                                        <p:tgtEl>
                                          <p:spTgt spid="44"/>
                                        </p:tgtEl>
                                        <p:attrNameLst>
                                          <p:attrName>ppt_x</p:attrName>
                                          <p:attrName>ppt_y</p:attrName>
                                        </p:attrNameLst>
                                      </p:cBhvr>
                                      <p:rCtr x="-117" y="32106"/>
                                    </p:animMotion>
                                  </p:childTnLst>
                                </p:cTn>
                              </p:par>
                              <p:par>
                                <p:cTn id="171" presetID="42" presetClass="path" presetSubtype="0" accel="50000" decel="50000" fill="hold" grpId="0" nodeType="withEffect">
                                  <p:stCondLst>
                                    <p:cond delay="0"/>
                                  </p:stCondLst>
                                  <p:childTnLst>
                                    <p:animMotion origin="layout" path="M 3.33333E-6 -7.40741E-7 L -0.0043 0.64607 " pathEditMode="relative" rAng="0" ptsTypes="AA">
                                      <p:cBhvr>
                                        <p:cTn id="172" dur="2000" fill="hold"/>
                                        <p:tgtEl>
                                          <p:spTgt spid="45"/>
                                        </p:tgtEl>
                                        <p:attrNameLst>
                                          <p:attrName>ppt_x</p:attrName>
                                          <p:attrName>ppt_y</p:attrName>
                                        </p:attrNameLst>
                                      </p:cBhvr>
                                      <p:rCtr x="-221" y="32292"/>
                                    </p:animMotion>
                                  </p:childTnLst>
                                </p:cTn>
                              </p:par>
                              <p:par>
                                <p:cTn id="173" presetID="42" presetClass="path" presetSubtype="0" accel="50000" decel="50000" fill="hold" grpId="0" nodeType="withEffect">
                                  <p:stCondLst>
                                    <p:cond delay="0"/>
                                  </p:stCondLst>
                                  <p:childTnLst>
                                    <p:animMotion origin="layout" path="M -4.375E-6 1.85185E-6 L -0.00234 0.64236 " pathEditMode="relative" rAng="0" ptsTypes="AA">
                                      <p:cBhvr>
                                        <p:cTn id="174" dur="2000" fill="hold"/>
                                        <p:tgtEl>
                                          <p:spTgt spid="50"/>
                                        </p:tgtEl>
                                        <p:attrNameLst>
                                          <p:attrName>ppt_x</p:attrName>
                                          <p:attrName>ppt_y</p:attrName>
                                        </p:attrNameLst>
                                      </p:cBhvr>
                                      <p:rCtr x="-117" y="32106"/>
                                    </p:animMotion>
                                  </p:childTnLst>
                                </p:cTn>
                              </p:par>
                              <p:par>
                                <p:cTn id="175" presetID="42" presetClass="path" presetSubtype="0" accel="50000" decel="50000" fill="hold" grpId="0" nodeType="withEffect">
                                  <p:stCondLst>
                                    <p:cond delay="0"/>
                                  </p:stCondLst>
                                  <p:childTnLst>
                                    <p:animMotion origin="layout" path="M 8.33333E-7 -3.33333E-6 L -0.0043 0.64607 " pathEditMode="relative" rAng="0" ptsTypes="AA">
                                      <p:cBhvr>
                                        <p:cTn id="176" dur="2000" fill="hold"/>
                                        <p:tgtEl>
                                          <p:spTgt spid="51"/>
                                        </p:tgtEl>
                                        <p:attrNameLst>
                                          <p:attrName>ppt_x</p:attrName>
                                          <p:attrName>ppt_y</p:attrName>
                                        </p:attrNameLst>
                                      </p:cBhvr>
                                      <p:rCtr x="-221" y="32292"/>
                                    </p:animMotion>
                                  </p:childTnLst>
                                </p:cTn>
                              </p:par>
                              <p:par>
                                <p:cTn id="177" presetID="42" presetClass="path" presetSubtype="0" accel="50000" decel="50000" fill="hold" grpId="0" nodeType="withEffect">
                                  <p:stCondLst>
                                    <p:cond delay="0"/>
                                  </p:stCondLst>
                                  <p:childTnLst>
                                    <p:animMotion origin="layout" path="M -2.08333E-6 -4.07407E-6 L -0.00234 0.64237 " pathEditMode="relative" rAng="0" ptsTypes="AA">
                                      <p:cBhvr>
                                        <p:cTn id="178" dur="2000" fill="hold"/>
                                        <p:tgtEl>
                                          <p:spTgt spid="52"/>
                                        </p:tgtEl>
                                        <p:attrNameLst>
                                          <p:attrName>ppt_x</p:attrName>
                                          <p:attrName>ppt_y</p:attrName>
                                        </p:attrNameLst>
                                      </p:cBhvr>
                                      <p:rCtr x="-117" y="32106"/>
                                    </p:animMotion>
                                  </p:childTnLst>
                                </p:cTn>
                              </p:par>
                              <p:par>
                                <p:cTn id="179" presetID="42" presetClass="path" presetSubtype="0" accel="50000" decel="50000" fill="hold" grpId="0" nodeType="withEffect">
                                  <p:stCondLst>
                                    <p:cond delay="0"/>
                                  </p:stCondLst>
                                  <p:childTnLst>
                                    <p:animMotion origin="layout" path="M 3.54167E-6 -1.48148E-6 L -0.0043 0.64607 " pathEditMode="relative" rAng="0" ptsTypes="AA">
                                      <p:cBhvr>
                                        <p:cTn id="180" dur="2000" fill="hold"/>
                                        <p:tgtEl>
                                          <p:spTgt spid="53"/>
                                        </p:tgtEl>
                                        <p:attrNameLst>
                                          <p:attrName>ppt_x</p:attrName>
                                          <p:attrName>ppt_y</p:attrName>
                                        </p:attrNameLst>
                                      </p:cBhvr>
                                      <p:rCtr x="-221" y="3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5" grpId="0" animBg="1"/>
      <p:bldP spid="5"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50" grpId="0" animBg="1"/>
      <p:bldP spid="50" grpId="1" animBg="1"/>
      <p:bldP spid="51" grpId="0" animBg="1"/>
      <p:bldP spid="51" grpId="1" animBg="1"/>
      <p:bldP spid="52" grpId="0" animBg="1"/>
      <p:bldP spid="52" grpId="1" animBg="1"/>
      <p:bldP spid="53" grpId="0" animBg="1"/>
      <p:bldP spid="53"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Target application</a:t>
            </a:r>
          </a:p>
        </p:txBody>
      </p:sp>
      <p:sp>
        <p:nvSpPr>
          <p:cNvPr id="3" name="Content Placeholder 2"/>
          <p:cNvSpPr>
            <a:spLocks noGrp="1"/>
          </p:cNvSpPr>
          <p:nvPr>
            <p:ph idx="1"/>
          </p:nvPr>
        </p:nvSpPr>
        <p:spPr/>
        <p:txBody>
          <a:bodyPr>
            <a:normAutofit/>
          </a:bodyPr>
          <a:lstStyle/>
          <a:p>
            <a:r>
              <a:rPr lang="en-IN" sz="3200" dirty="0"/>
              <a:t>Signature based Intrusion Detection System for detection  of </a:t>
            </a:r>
            <a:r>
              <a:rPr lang="en-IN" sz="3200" dirty="0" err="1"/>
              <a:t>DoS</a:t>
            </a:r>
            <a:r>
              <a:rPr lang="en-IN" sz="3200" dirty="0"/>
              <a:t> and DDoS attacks</a:t>
            </a:r>
          </a:p>
          <a:p>
            <a:r>
              <a:rPr lang="en-IN" sz="3200" dirty="0"/>
              <a:t>The data will be in the form of network logs</a:t>
            </a:r>
          </a:p>
          <a:p>
            <a:r>
              <a:rPr lang="en-IN" sz="3200" dirty="0"/>
              <a:t>Dataset provided by the KDD ‘99 [1] machine learning competition </a:t>
            </a:r>
          </a:p>
        </p:txBody>
      </p:sp>
    </p:spTree>
    <p:extLst>
      <p:ext uri="{BB962C8B-B14F-4D97-AF65-F5344CB8AC3E}">
        <p14:creationId xmlns:p14="http://schemas.microsoft.com/office/powerpoint/2010/main" val="42377605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gulfstatesgaminglaw.ignite.lexblog.com/wp-content/uploads/sites/658/2015/09/passing-the-torc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90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Prologue</a:t>
            </a:r>
          </a:p>
        </p:txBody>
      </p:sp>
      <p:sp>
        <p:nvSpPr>
          <p:cNvPr id="3" name="Content Placeholder 2"/>
          <p:cNvSpPr>
            <a:spLocks noGrp="1"/>
          </p:cNvSpPr>
          <p:nvPr>
            <p:ph idx="1"/>
          </p:nvPr>
        </p:nvSpPr>
        <p:spPr/>
        <p:txBody>
          <a:bodyPr/>
          <a:lstStyle/>
          <a:p>
            <a:r>
              <a:rPr lang="en-IN" dirty="0"/>
              <a:t>Faster calculations</a:t>
            </a:r>
          </a:p>
          <a:p>
            <a:pPr lvl="1"/>
            <a:r>
              <a:rPr lang="en-IN" dirty="0"/>
              <a:t>Apple iPhone 6 ~ Supercomputer in 1999</a:t>
            </a:r>
          </a:p>
          <a:p>
            <a:r>
              <a:rPr lang="en-IN" dirty="0"/>
              <a:t>Faster I/O</a:t>
            </a:r>
          </a:p>
          <a:p>
            <a:pPr lvl="1"/>
            <a:r>
              <a:rPr lang="en-IN" dirty="0"/>
              <a:t>SSDs</a:t>
            </a:r>
          </a:p>
          <a:p>
            <a:r>
              <a:rPr lang="en-IN" dirty="0"/>
              <a:t>Faster analysis of large scale data</a:t>
            </a:r>
          </a:p>
          <a:p>
            <a:pPr lvl="1"/>
            <a:r>
              <a:rPr lang="en-IN" dirty="0"/>
              <a:t>Distributed systems EVERYWHERE!</a:t>
            </a:r>
          </a:p>
          <a:p>
            <a:pPr lvl="1"/>
            <a:endParaRPr lang="en-IN" dirty="0"/>
          </a:p>
          <a:p>
            <a:endParaRPr lang="en-IN" dirty="0"/>
          </a:p>
        </p:txBody>
      </p:sp>
    </p:spTree>
    <p:extLst>
      <p:ext uri="{BB962C8B-B14F-4D97-AF65-F5344CB8AC3E}">
        <p14:creationId xmlns:p14="http://schemas.microsoft.com/office/powerpoint/2010/main" val="33235974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546755"/>
            <a:ext cx="9144000" cy="1046375"/>
          </a:xfrm>
        </p:spPr>
        <p:txBody>
          <a:bodyPr/>
          <a:lstStyle/>
          <a:p>
            <a:r>
              <a:rPr lang="en-US" b="1" dirty="0"/>
              <a:t>    UNSUPERVISED LEARNING</a:t>
            </a:r>
          </a:p>
        </p:txBody>
      </p:sp>
      <p:pic>
        <p:nvPicPr>
          <p:cNvPr id="5" name="Picture 4"/>
          <p:cNvPicPr>
            <a:picLocks noChangeAspect="1"/>
          </p:cNvPicPr>
          <p:nvPr/>
        </p:nvPicPr>
        <p:blipFill>
          <a:blip r:embed="rId2"/>
          <a:stretch>
            <a:fillRect/>
          </a:stretch>
        </p:blipFill>
        <p:spPr>
          <a:xfrm>
            <a:off x="3200400" y="1733867"/>
            <a:ext cx="5659120" cy="3857625"/>
          </a:xfrm>
          <a:prstGeom prst="rect">
            <a:avLst/>
          </a:prstGeom>
        </p:spPr>
      </p:pic>
    </p:spTree>
    <p:extLst>
      <p:ext uri="{BB962C8B-B14F-4D97-AF65-F5344CB8AC3E}">
        <p14:creationId xmlns:p14="http://schemas.microsoft.com/office/powerpoint/2010/main" val="352083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5"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000"/>
                                        <p:tgtEl>
                                          <p:spTgt spid="5"/>
                                        </p:tgtEl>
                                      </p:cBhvr>
                                    </p:animEffect>
                                    <p:anim calcmode="lin" valueType="num">
                                      <p:cBhvr>
                                        <p:cTn id="14" dur="2000" fill="hold"/>
                                        <p:tgtEl>
                                          <p:spTgt spid="5"/>
                                        </p:tgtEl>
                                        <p:attrNameLst>
                                          <p:attrName>ppt_w</p:attrName>
                                        </p:attrNameLst>
                                      </p:cBhvr>
                                      <p:tavLst>
                                        <p:tav tm="0" fmla="#ppt_w*sin(2.5*pi*$)">
                                          <p:val>
                                            <p:fltVal val="0"/>
                                          </p:val>
                                        </p:tav>
                                        <p:tav tm="100000">
                                          <p:val>
                                            <p:fltVal val="1"/>
                                          </p:val>
                                        </p:tav>
                                      </p:tavLst>
                                    </p:anim>
                                    <p:anim calcmode="lin" valueType="num">
                                      <p:cBhvr>
                                        <p:cTn id="15"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45201"/>
          </a:xfrm>
        </p:spPr>
        <p:txBody>
          <a:bodyPr/>
          <a:lstStyle/>
          <a:p>
            <a:r>
              <a:rPr lang="en-US" b="1" u="sng" dirty="0"/>
              <a:t>UNSUPERVISED LEARNING</a:t>
            </a:r>
            <a:endParaRPr lang="en-US" u="sng" dirty="0"/>
          </a:p>
        </p:txBody>
      </p:sp>
      <p:sp>
        <p:nvSpPr>
          <p:cNvPr id="3" name="Content Placeholder 2"/>
          <p:cNvSpPr>
            <a:spLocks noGrp="1"/>
          </p:cNvSpPr>
          <p:nvPr>
            <p:ph idx="1"/>
          </p:nvPr>
        </p:nvSpPr>
        <p:spPr>
          <a:xfrm>
            <a:off x="838200" y="1489435"/>
            <a:ext cx="10515600" cy="4687528"/>
          </a:xfrm>
        </p:spPr>
        <p:txBody>
          <a:bodyPr/>
          <a:lstStyle/>
          <a:p>
            <a:r>
              <a:rPr lang="en-US" dirty="0"/>
              <a:t>Unsupervised learning is where we have the input  data(x), we don’t have the corresponding output variables.</a:t>
            </a:r>
          </a:p>
          <a:p>
            <a:pPr marL="0" indent="0">
              <a:buNone/>
            </a:pPr>
            <a:endParaRPr lang="en-US" dirty="0"/>
          </a:p>
          <a:p>
            <a:r>
              <a:rPr lang="en-US" dirty="0"/>
              <a:t>All the data in the unsupervised is unlabeled or with the same label.</a:t>
            </a:r>
          </a:p>
          <a:p>
            <a:pPr marL="0" indent="0">
              <a:buNone/>
            </a:pPr>
            <a:endParaRPr lang="en-US" dirty="0"/>
          </a:p>
          <a:p>
            <a:r>
              <a:rPr lang="en-US" dirty="0"/>
              <a:t>Since the data given are unlabeled, there is no error or reward signal to evaluate a potential solution</a:t>
            </a:r>
          </a:p>
        </p:txBody>
      </p:sp>
    </p:spTree>
    <p:extLst>
      <p:ext uri="{BB962C8B-B14F-4D97-AF65-F5344CB8AC3E}">
        <p14:creationId xmlns:p14="http://schemas.microsoft.com/office/powerpoint/2010/main" val="101926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UNSUPERVISED LEARNING</a:t>
            </a:r>
            <a:endParaRPr lang="en-US" dirty="0"/>
          </a:p>
        </p:txBody>
      </p:sp>
      <p:sp>
        <p:nvSpPr>
          <p:cNvPr id="3" name="Content Placeholder 2"/>
          <p:cNvSpPr>
            <a:spLocks noGrp="1"/>
          </p:cNvSpPr>
          <p:nvPr>
            <p:ph idx="1"/>
          </p:nvPr>
        </p:nvSpPr>
        <p:spPr/>
        <p:txBody>
          <a:bodyPr/>
          <a:lstStyle/>
          <a:p>
            <a:r>
              <a:rPr lang="en-US" dirty="0"/>
              <a:t>Unlike the Supervised learning in the Unsupervised learning we don’t have the correct answer or the fixed output.</a:t>
            </a:r>
          </a:p>
          <a:p>
            <a:pPr marL="0" indent="0">
              <a:buNone/>
            </a:pPr>
            <a:endParaRPr lang="en-US" dirty="0"/>
          </a:p>
          <a:p>
            <a:r>
              <a:rPr lang="en-US" dirty="0"/>
              <a:t>The goal for unsupervised learning is to model the underlying structure or distribution in the data in order to learn more about the data.</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51498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53765"/>
            <a:ext cx="10515600" cy="2865748"/>
          </a:xfrm>
        </p:spPr>
        <p:txBody>
          <a:bodyPr/>
          <a:lstStyle/>
          <a:p>
            <a:r>
              <a:rPr lang="en-US" b="1" dirty="0"/>
              <a:t>        </a:t>
            </a:r>
            <a:r>
              <a:rPr lang="en-US" b="1" u="sng" dirty="0"/>
              <a:t>Examples Of Unsupervised Learning</a:t>
            </a:r>
          </a:p>
        </p:txBody>
      </p:sp>
    </p:spTree>
    <p:extLst>
      <p:ext uri="{BB962C8B-B14F-4D97-AF65-F5344CB8AC3E}">
        <p14:creationId xmlns:p14="http://schemas.microsoft.com/office/powerpoint/2010/main" val="7846308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1. </a:t>
            </a:r>
            <a:r>
              <a:rPr lang="en-US" b="1" u="sng" dirty="0"/>
              <a:t>Group of Unlabeled Cars</a:t>
            </a:r>
          </a:p>
        </p:txBody>
      </p:sp>
      <p:pic>
        <p:nvPicPr>
          <p:cNvPr id="4" name="Content Placeholder 3"/>
          <p:cNvPicPr>
            <a:picLocks noGrp="1" noChangeAspect="1"/>
          </p:cNvPicPr>
          <p:nvPr>
            <p:ph idx="1"/>
          </p:nvPr>
        </p:nvPicPr>
        <p:blipFill>
          <a:blip r:embed="rId2"/>
          <a:stretch>
            <a:fillRect/>
          </a:stretch>
        </p:blipFill>
        <p:spPr>
          <a:xfrm>
            <a:off x="1018095" y="1734533"/>
            <a:ext cx="10369484" cy="4930218"/>
          </a:xfrm>
          <a:prstGeom prst="rect">
            <a:avLst/>
          </a:prstGeom>
        </p:spPr>
      </p:pic>
    </p:spTree>
    <p:extLst>
      <p:ext uri="{BB962C8B-B14F-4D97-AF65-F5344CB8AC3E}">
        <p14:creationId xmlns:p14="http://schemas.microsoft.com/office/powerpoint/2010/main" val="101225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 </a:t>
            </a:r>
            <a:r>
              <a:rPr lang="en-US" b="1" u="sng" dirty="0"/>
              <a:t>NEWS.GOOGLE.COM</a:t>
            </a:r>
          </a:p>
        </p:txBody>
      </p:sp>
      <p:pic>
        <p:nvPicPr>
          <p:cNvPr id="3" name="Picture 2"/>
          <p:cNvPicPr>
            <a:picLocks noChangeAspect="1"/>
          </p:cNvPicPr>
          <p:nvPr/>
        </p:nvPicPr>
        <p:blipFill>
          <a:blip r:embed="rId2"/>
          <a:stretch>
            <a:fillRect/>
          </a:stretch>
        </p:blipFill>
        <p:spPr>
          <a:xfrm>
            <a:off x="0" y="1690688"/>
            <a:ext cx="12192000" cy="5138802"/>
          </a:xfrm>
          <a:prstGeom prst="rect">
            <a:avLst/>
          </a:prstGeom>
        </p:spPr>
      </p:pic>
    </p:spTree>
    <p:extLst>
      <p:ext uri="{BB962C8B-B14F-4D97-AF65-F5344CB8AC3E}">
        <p14:creationId xmlns:p14="http://schemas.microsoft.com/office/powerpoint/2010/main" val="11501681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APPLICATIONS OF THE UNSUPERVISED LEARNING</a:t>
            </a:r>
          </a:p>
        </p:txBody>
      </p:sp>
      <p:sp>
        <p:nvSpPr>
          <p:cNvPr id="3" name="Content Placeholder 2"/>
          <p:cNvSpPr>
            <a:spLocks noGrp="1"/>
          </p:cNvSpPr>
          <p:nvPr>
            <p:ph idx="1"/>
          </p:nvPr>
        </p:nvSpPr>
        <p:spPr/>
        <p:txBody>
          <a:bodyPr/>
          <a:lstStyle/>
          <a:p>
            <a:r>
              <a:rPr lang="en-US" dirty="0"/>
              <a:t>Dependency Parser</a:t>
            </a:r>
          </a:p>
          <a:p>
            <a:r>
              <a:rPr lang="en-US" dirty="0"/>
              <a:t>Morphology</a:t>
            </a:r>
          </a:p>
          <a:p>
            <a:r>
              <a:rPr lang="en-US" dirty="0"/>
              <a:t>Sentence Segmentation</a:t>
            </a:r>
          </a:p>
          <a:p>
            <a:r>
              <a:rPr lang="en-US" dirty="0"/>
              <a:t>Machine Translation</a:t>
            </a:r>
          </a:p>
          <a:p>
            <a:endParaRPr lang="en-US" dirty="0"/>
          </a:p>
        </p:txBody>
      </p:sp>
    </p:spTree>
    <p:extLst>
      <p:ext uri="{BB962C8B-B14F-4D97-AF65-F5344CB8AC3E}">
        <p14:creationId xmlns:p14="http://schemas.microsoft.com/office/powerpoint/2010/main" val="300681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TYPES OF UNSUPERVISED LEARNING</a:t>
            </a:r>
          </a:p>
        </p:txBody>
      </p:sp>
      <p:sp>
        <p:nvSpPr>
          <p:cNvPr id="3" name="Content Placeholder 2"/>
          <p:cNvSpPr>
            <a:spLocks noGrp="1"/>
          </p:cNvSpPr>
          <p:nvPr>
            <p:ph idx="1"/>
          </p:nvPr>
        </p:nvSpPr>
        <p:spPr/>
        <p:txBody>
          <a:bodyPr>
            <a:normAutofit fontScale="92500"/>
          </a:bodyPr>
          <a:lstStyle/>
          <a:p>
            <a:r>
              <a:rPr lang="en-US" dirty="0"/>
              <a:t>Unsupervised learning algorithm problem can be further classified into two problems:</a:t>
            </a:r>
          </a:p>
          <a:p>
            <a:pPr marL="0" indent="0">
              <a:buNone/>
            </a:pPr>
            <a:endParaRPr lang="en-US" dirty="0"/>
          </a:p>
          <a:p>
            <a:pPr marL="514350" indent="-514350">
              <a:buFont typeface="+mj-lt"/>
              <a:buAutoNum type="arabicPeriod"/>
            </a:pPr>
            <a:r>
              <a:rPr lang="en-US" b="1" dirty="0"/>
              <a:t>CLUSTERING</a:t>
            </a:r>
            <a:r>
              <a:rPr lang="en-US" dirty="0"/>
              <a:t>: A clustering problem is where you want to discover the      inherent groupings in the data, such as grouping customers by purchasing behavior.</a:t>
            </a:r>
          </a:p>
          <a:p>
            <a:pPr marL="514350" indent="-514350">
              <a:buFont typeface="+mj-lt"/>
              <a:buAutoNum type="arabicPeriod"/>
            </a:pPr>
            <a:r>
              <a:rPr lang="en-US" b="1" dirty="0"/>
              <a:t>ASSOCIATION</a:t>
            </a:r>
            <a:r>
              <a:rPr lang="en-US" dirty="0"/>
              <a:t>: An association rule learning problem is where you want to discover rules that describe large portions of your data, such as people that buy X also tend to buy Y.</a:t>
            </a:r>
          </a:p>
          <a:p>
            <a:pPr marL="0" indent="0">
              <a:buNone/>
            </a:pPr>
            <a:endParaRPr lang="en-US" dirty="0"/>
          </a:p>
        </p:txBody>
      </p:sp>
    </p:spTree>
    <p:extLst>
      <p:ext uri="{BB962C8B-B14F-4D97-AF65-F5344CB8AC3E}">
        <p14:creationId xmlns:p14="http://schemas.microsoft.com/office/powerpoint/2010/main" val="177024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ircle(in)">
                                      <p:cBhvr>
                                        <p:cTn id="17"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				</a:t>
            </a:r>
            <a:r>
              <a:rPr lang="en-US" b="1" u="sng" dirty="0"/>
              <a:t>CLUSTERING</a:t>
            </a:r>
          </a:p>
        </p:txBody>
      </p:sp>
      <p:pic>
        <p:nvPicPr>
          <p:cNvPr id="4" name="Content Placeholder 3"/>
          <p:cNvPicPr>
            <a:picLocks noGrp="1" noChangeAspect="1"/>
          </p:cNvPicPr>
          <p:nvPr>
            <p:ph idx="1"/>
          </p:nvPr>
        </p:nvPicPr>
        <p:blipFill>
          <a:blip r:embed="rId2"/>
          <a:stretch>
            <a:fillRect/>
          </a:stretch>
        </p:blipFill>
        <p:spPr>
          <a:xfrm>
            <a:off x="716241" y="4103654"/>
            <a:ext cx="10401300" cy="1796142"/>
          </a:xfrm>
          <a:prstGeom prst="rect">
            <a:avLst/>
          </a:prstGeom>
        </p:spPr>
      </p:pic>
      <p:pic>
        <p:nvPicPr>
          <p:cNvPr id="3" name="Picture 2"/>
          <p:cNvPicPr>
            <a:picLocks noChangeAspect="1"/>
          </p:cNvPicPr>
          <p:nvPr/>
        </p:nvPicPr>
        <p:blipFill>
          <a:blip r:embed="rId3"/>
          <a:stretch>
            <a:fillRect/>
          </a:stretch>
        </p:blipFill>
        <p:spPr>
          <a:xfrm>
            <a:off x="716241" y="1760504"/>
            <a:ext cx="10401300" cy="2343150"/>
          </a:xfrm>
          <a:prstGeom prst="rect">
            <a:avLst/>
          </a:prstGeom>
        </p:spPr>
      </p:pic>
    </p:spTree>
    <p:extLst>
      <p:ext uri="{BB962C8B-B14F-4D97-AF65-F5344CB8AC3E}">
        <p14:creationId xmlns:p14="http://schemas.microsoft.com/office/powerpoint/2010/main" val="24401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ircle(in)">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CLUSTERING</a:t>
            </a:r>
            <a:endParaRPr lang="en-US" dirty="0"/>
          </a:p>
        </p:txBody>
      </p:sp>
      <p:sp>
        <p:nvSpPr>
          <p:cNvPr id="3" name="Content Placeholder 2"/>
          <p:cNvSpPr>
            <a:spLocks noGrp="1"/>
          </p:cNvSpPr>
          <p:nvPr>
            <p:ph idx="1"/>
          </p:nvPr>
        </p:nvSpPr>
        <p:spPr>
          <a:xfrm>
            <a:off x="838200" y="2196445"/>
            <a:ext cx="10515600" cy="3980518"/>
          </a:xfrm>
        </p:spPr>
        <p:txBody>
          <a:bodyPr/>
          <a:lstStyle/>
          <a:p>
            <a:r>
              <a:rPr lang="en-US" dirty="0"/>
              <a:t>Clustering is the process of dividing the large dataset into the groups such that:</a:t>
            </a:r>
          </a:p>
          <a:p>
            <a:pPr marL="571500" indent="-571500">
              <a:buFont typeface="+mj-lt"/>
              <a:buAutoNum type="romanUcPeriod"/>
            </a:pPr>
            <a:r>
              <a:rPr lang="en-US" dirty="0"/>
              <a:t>The member of each group share the similar features and are close as possible to one another.</a:t>
            </a:r>
          </a:p>
          <a:p>
            <a:pPr marL="571500" indent="-571500">
              <a:buFont typeface="+mj-lt"/>
              <a:buAutoNum type="romanUcPeriod"/>
            </a:pPr>
            <a:r>
              <a:rPr lang="en-US" dirty="0"/>
              <a:t>And the different group are as far as possible from one another</a:t>
            </a:r>
          </a:p>
          <a:p>
            <a:pPr marL="0" indent="0">
              <a:buNone/>
            </a:pPr>
            <a:r>
              <a:rPr lang="en-US" dirty="0"/>
              <a:t>       </a:t>
            </a:r>
          </a:p>
        </p:txBody>
      </p:sp>
    </p:spTree>
    <p:extLst>
      <p:ext uri="{BB962C8B-B14F-4D97-AF65-F5344CB8AC3E}">
        <p14:creationId xmlns:p14="http://schemas.microsoft.com/office/powerpoint/2010/main" val="2439471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ound Diagonal Corner 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https://assets.toptal.io/uploads/blog/image/443/toptal-blog-image-1407508081138.png"/>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152893" y="1147145"/>
            <a:ext cx="4567773" cy="456777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569957" y="618518"/>
            <a:ext cx="4747088" cy="1478570"/>
          </a:xfrm>
        </p:spPr>
        <p:txBody>
          <a:bodyPr>
            <a:normAutofit/>
          </a:bodyPr>
          <a:lstStyle/>
          <a:p>
            <a:r>
              <a:rPr lang="en-IN" dirty="0"/>
              <a:t>Prologue</a:t>
            </a:r>
          </a:p>
        </p:txBody>
      </p:sp>
      <p:sp>
        <p:nvSpPr>
          <p:cNvPr id="3" name="Content Placeholder 2"/>
          <p:cNvSpPr>
            <a:spLocks noGrp="1"/>
          </p:cNvSpPr>
          <p:nvPr>
            <p:ph idx="1"/>
          </p:nvPr>
        </p:nvSpPr>
        <p:spPr>
          <a:xfrm>
            <a:off x="6569957" y="2249487"/>
            <a:ext cx="4747087" cy="2084388"/>
          </a:xfrm>
        </p:spPr>
        <p:txBody>
          <a:bodyPr>
            <a:normAutofit/>
          </a:bodyPr>
          <a:lstStyle/>
          <a:p>
            <a:r>
              <a:rPr lang="en-IN" dirty="0"/>
              <a:t>Goal of this project:</a:t>
            </a:r>
          </a:p>
          <a:p>
            <a:pPr lvl="1"/>
            <a:r>
              <a:rPr lang="en-IN" dirty="0"/>
              <a:t>Explore why and how we should or should not make use of parallel data processing for one of the most famous applications of data analytics</a:t>
            </a:r>
          </a:p>
          <a:p>
            <a:pPr lvl="1"/>
            <a:endParaRPr lang="en-IN" dirty="0"/>
          </a:p>
          <a:p>
            <a:pPr lvl="1"/>
            <a:endParaRPr lang="en-IN" dirty="0"/>
          </a:p>
          <a:p>
            <a:endParaRPr lang="en-IN" dirty="0"/>
          </a:p>
        </p:txBody>
      </p:sp>
      <p:sp>
        <p:nvSpPr>
          <p:cNvPr id="7" name="Content Placeholder 2"/>
          <p:cNvSpPr txBox="1">
            <a:spLocks/>
          </p:cNvSpPr>
          <p:nvPr/>
        </p:nvSpPr>
        <p:spPr>
          <a:xfrm>
            <a:off x="6569956" y="4672724"/>
            <a:ext cx="4747087" cy="208438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IN" sz="4000" b="1" u="sng" dirty="0"/>
              <a:t>MACHINE LEARNING</a:t>
            </a:r>
          </a:p>
        </p:txBody>
      </p:sp>
    </p:spTree>
    <p:extLst>
      <p:ext uri="{BB962C8B-B14F-4D97-AF65-F5344CB8AC3E}">
        <p14:creationId xmlns:p14="http://schemas.microsoft.com/office/powerpoint/2010/main" val="29251765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7"/>
            <a:ext cx="9905998" cy="5094125"/>
          </a:xfrm>
        </p:spPr>
        <p:txBody>
          <a:bodyPr/>
          <a:lstStyle/>
          <a:p>
            <a:r>
              <a:rPr lang="en-US" b="1" dirty="0"/>
              <a:t>                 </a:t>
            </a:r>
            <a:r>
              <a:rPr lang="en-US" b="1" u="sng" dirty="0"/>
              <a:t>Examples Of CLUSTERING</a:t>
            </a:r>
            <a:endParaRPr lang="en-US" u="sng" dirty="0"/>
          </a:p>
        </p:txBody>
      </p:sp>
    </p:spTree>
    <p:extLst>
      <p:ext uri="{BB962C8B-B14F-4D97-AF65-F5344CB8AC3E}">
        <p14:creationId xmlns:p14="http://schemas.microsoft.com/office/powerpoint/2010/main" val="10221896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493163" y="3347510"/>
            <a:ext cx="1922675" cy="1123726"/>
          </a:xfrm>
          <a:prstGeom prst="rect">
            <a:avLst/>
          </a:prstGeom>
        </p:spPr>
      </p:pic>
      <p:pic>
        <p:nvPicPr>
          <p:cNvPr id="3" name="Picture 2"/>
          <p:cNvPicPr>
            <a:picLocks noChangeAspect="1"/>
          </p:cNvPicPr>
          <p:nvPr/>
        </p:nvPicPr>
        <p:blipFill>
          <a:blip r:embed="rId3"/>
          <a:stretch>
            <a:fillRect/>
          </a:stretch>
        </p:blipFill>
        <p:spPr>
          <a:xfrm>
            <a:off x="325360" y="5399224"/>
            <a:ext cx="1955059" cy="1256100"/>
          </a:xfrm>
          <a:prstGeom prst="rect">
            <a:avLst/>
          </a:prstGeom>
        </p:spPr>
      </p:pic>
      <p:pic>
        <p:nvPicPr>
          <p:cNvPr id="4" name="Picture 3"/>
          <p:cNvPicPr>
            <a:picLocks noChangeAspect="1"/>
          </p:cNvPicPr>
          <p:nvPr/>
        </p:nvPicPr>
        <p:blipFill>
          <a:blip r:embed="rId4"/>
          <a:stretch>
            <a:fillRect/>
          </a:stretch>
        </p:blipFill>
        <p:spPr>
          <a:xfrm>
            <a:off x="6515534" y="1786822"/>
            <a:ext cx="1977629" cy="1300899"/>
          </a:xfrm>
          <a:prstGeom prst="rect">
            <a:avLst/>
          </a:prstGeom>
        </p:spPr>
      </p:pic>
      <p:pic>
        <p:nvPicPr>
          <p:cNvPr id="5" name="Picture 4"/>
          <p:cNvPicPr>
            <a:picLocks noChangeAspect="1"/>
          </p:cNvPicPr>
          <p:nvPr/>
        </p:nvPicPr>
        <p:blipFill>
          <a:blip r:embed="rId5"/>
          <a:stretch>
            <a:fillRect/>
          </a:stretch>
        </p:blipFill>
        <p:spPr>
          <a:xfrm>
            <a:off x="225825" y="438301"/>
            <a:ext cx="2412881" cy="1194869"/>
          </a:xfrm>
          <a:prstGeom prst="rect">
            <a:avLst/>
          </a:prstGeom>
        </p:spPr>
      </p:pic>
      <p:pic>
        <p:nvPicPr>
          <p:cNvPr id="6" name="Picture 5"/>
          <p:cNvPicPr>
            <a:picLocks noChangeAspect="1"/>
          </p:cNvPicPr>
          <p:nvPr/>
        </p:nvPicPr>
        <p:blipFill>
          <a:blip r:embed="rId6"/>
          <a:stretch>
            <a:fillRect/>
          </a:stretch>
        </p:blipFill>
        <p:spPr>
          <a:xfrm>
            <a:off x="550235" y="3582600"/>
            <a:ext cx="2631159" cy="1420681"/>
          </a:xfrm>
          <a:prstGeom prst="rect">
            <a:avLst/>
          </a:prstGeom>
        </p:spPr>
      </p:pic>
      <p:pic>
        <p:nvPicPr>
          <p:cNvPr id="7" name="Picture 6"/>
          <p:cNvPicPr>
            <a:picLocks noChangeAspect="1"/>
          </p:cNvPicPr>
          <p:nvPr/>
        </p:nvPicPr>
        <p:blipFill>
          <a:blip r:embed="rId7"/>
          <a:stretch>
            <a:fillRect/>
          </a:stretch>
        </p:blipFill>
        <p:spPr>
          <a:xfrm>
            <a:off x="4494997" y="5341843"/>
            <a:ext cx="2422447" cy="1221999"/>
          </a:xfrm>
          <a:prstGeom prst="rect">
            <a:avLst/>
          </a:prstGeom>
        </p:spPr>
      </p:pic>
      <p:pic>
        <p:nvPicPr>
          <p:cNvPr id="8" name="Picture 7"/>
          <p:cNvPicPr>
            <a:picLocks noChangeAspect="1"/>
          </p:cNvPicPr>
          <p:nvPr/>
        </p:nvPicPr>
        <p:blipFill>
          <a:blip r:embed="rId8"/>
          <a:stretch>
            <a:fillRect/>
          </a:stretch>
        </p:blipFill>
        <p:spPr>
          <a:xfrm>
            <a:off x="149552" y="1786822"/>
            <a:ext cx="2949783" cy="1491317"/>
          </a:xfrm>
          <a:prstGeom prst="rect">
            <a:avLst/>
          </a:prstGeom>
        </p:spPr>
      </p:pic>
      <p:pic>
        <p:nvPicPr>
          <p:cNvPr id="9" name="Picture 8"/>
          <p:cNvPicPr>
            <a:picLocks noChangeAspect="1"/>
          </p:cNvPicPr>
          <p:nvPr/>
        </p:nvPicPr>
        <p:blipFill>
          <a:blip r:embed="rId9"/>
          <a:stretch>
            <a:fillRect/>
          </a:stretch>
        </p:blipFill>
        <p:spPr>
          <a:xfrm>
            <a:off x="3915523" y="3347510"/>
            <a:ext cx="3843511" cy="1601893"/>
          </a:xfrm>
          <a:prstGeom prst="rect">
            <a:avLst/>
          </a:prstGeom>
        </p:spPr>
      </p:pic>
      <p:pic>
        <p:nvPicPr>
          <p:cNvPr id="10" name="Picture 9"/>
          <p:cNvPicPr>
            <a:picLocks noChangeAspect="1"/>
          </p:cNvPicPr>
          <p:nvPr/>
        </p:nvPicPr>
        <p:blipFill>
          <a:blip r:embed="rId10"/>
          <a:stretch>
            <a:fillRect/>
          </a:stretch>
        </p:blipFill>
        <p:spPr>
          <a:xfrm>
            <a:off x="7752663" y="4679773"/>
            <a:ext cx="3823453" cy="1975551"/>
          </a:xfrm>
          <a:prstGeom prst="rect">
            <a:avLst/>
          </a:prstGeom>
        </p:spPr>
      </p:pic>
    </p:spTree>
    <p:extLst>
      <p:ext uri="{BB962C8B-B14F-4D97-AF65-F5344CB8AC3E}">
        <p14:creationId xmlns:p14="http://schemas.microsoft.com/office/powerpoint/2010/main" val="2593694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125E-6 -2.96296E-6 L 0.73894 -0.24421 " pathEditMode="relative" rAng="0" ptsTypes="AA">
                                      <p:cBhvr>
                                        <p:cTn id="6" dur="2000" fill="hold"/>
                                        <p:tgtEl>
                                          <p:spTgt spid="8"/>
                                        </p:tgtEl>
                                        <p:attrNameLst>
                                          <p:attrName>ppt_x</p:attrName>
                                          <p:attrName>ppt_y</p:attrName>
                                        </p:attrNameLst>
                                      </p:cBhvr>
                                      <p:rCtr x="36940" y="-12222"/>
                                    </p:animMotion>
                                  </p:childTnLst>
                                </p:cTn>
                              </p:par>
                              <p:par>
                                <p:cTn id="7" presetID="42" presetClass="path" presetSubtype="0" accel="50000" decel="50000" fill="hold" nodeType="withEffect">
                                  <p:stCondLst>
                                    <p:cond delay="0"/>
                                  </p:stCondLst>
                                  <p:childTnLst>
                                    <p:animMotion origin="layout" path="M 1.25E-6 4.44444E-6 L 0.42656 -0.51065 " pathEditMode="relative" rAng="0" ptsTypes="AA">
                                      <p:cBhvr>
                                        <p:cTn id="8" dur="2000" fill="hold"/>
                                        <p:tgtEl>
                                          <p:spTgt spid="7"/>
                                        </p:tgtEl>
                                        <p:attrNameLst>
                                          <p:attrName>ppt_x</p:attrName>
                                          <p:attrName>ppt_y</p:attrName>
                                        </p:attrNameLst>
                                      </p:cBhvr>
                                      <p:rCtr x="21328" y="-25532"/>
                                    </p:animMotion>
                                  </p:childTnLst>
                                </p:cTn>
                              </p:par>
                              <p:par>
                                <p:cTn id="9" presetID="42" presetClass="path" presetSubtype="0" accel="50000" decel="50000" fill="hold" nodeType="withEffect">
                                  <p:stCondLst>
                                    <p:cond delay="0"/>
                                  </p:stCondLst>
                                  <p:childTnLst>
                                    <p:animMotion origin="layout" path="M -4.79167E-6 4.07407E-6 L 0.20495 -0.47014 " pathEditMode="relative" rAng="0" ptsTypes="AA">
                                      <p:cBhvr>
                                        <p:cTn id="10" dur="2000" fill="hold"/>
                                        <p:tgtEl>
                                          <p:spTgt spid="6"/>
                                        </p:tgtEl>
                                        <p:attrNameLst>
                                          <p:attrName>ppt_x</p:attrName>
                                          <p:attrName>ppt_y</p:attrName>
                                        </p:attrNameLst>
                                      </p:cBhvr>
                                      <p:rCtr x="10247" y="-23519"/>
                                    </p:animMotion>
                                  </p:childTnLst>
                                </p:cTn>
                              </p:par>
                              <p:par>
                                <p:cTn id="11" presetID="42" presetClass="path" presetSubtype="0" accel="50000" decel="50000" fill="hold" nodeType="withEffect">
                                  <p:stCondLst>
                                    <p:cond delay="0"/>
                                  </p:stCondLst>
                                  <p:childTnLst>
                                    <p:animMotion origin="layout" path="M -4.79167E-6 -4.07407E-6 L -0.3345 0.52616 " pathEditMode="relative" rAng="0" ptsTypes="AA">
                                      <p:cBhvr>
                                        <p:cTn id="12" dur="2000" fill="hold"/>
                                        <p:tgtEl>
                                          <p:spTgt spid="4"/>
                                        </p:tgtEl>
                                        <p:attrNameLst>
                                          <p:attrName>ppt_x</p:attrName>
                                          <p:attrName>ppt_y</p:attrName>
                                        </p:attrNameLst>
                                      </p:cBhvr>
                                      <p:rCtr x="-16732" y="26296"/>
                                    </p:animMotion>
                                  </p:childTnLst>
                                </p:cTn>
                              </p:par>
                              <p:par>
                                <p:cTn id="13" presetID="42" presetClass="path" presetSubtype="0" accel="50000" decel="50000" fill="hold" nodeType="withEffect">
                                  <p:stCondLst>
                                    <p:cond delay="0"/>
                                  </p:stCondLst>
                                  <p:childTnLst>
                                    <p:animMotion origin="layout" path="M -6.25E-7 1.11111E-6 L -0.31276 0.29792 " pathEditMode="relative" rAng="0" ptsTypes="AA">
                                      <p:cBhvr>
                                        <p:cTn id="14" dur="2000" fill="hold"/>
                                        <p:tgtEl>
                                          <p:spTgt spid="2"/>
                                        </p:tgtEl>
                                        <p:attrNameLst>
                                          <p:attrName>ppt_x</p:attrName>
                                          <p:attrName>ppt_y</p:attrName>
                                        </p:attrNameLst>
                                      </p:cBhvr>
                                      <p:rCtr x="-16042" y="14861"/>
                                    </p:animMotion>
                                  </p:childTnLst>
                                </p:cTn>
                              </p:par>
                              <p:par>
                                <p:cTn id="15" presetID="42" presetClass="path" presetSubtype="0" accel="50000" decel="50000" fill="hold" nodeType="withEffect">
                                  <p:stCondLst>
                                    <p:cond delay="0"/>
                                  </p:stCondLst>
                                  <p:childTnLst>
                                    <p:animMotion origin="layout" path="M 3.95833E-6 -1.11111E-6 L -0.31381 -0.08241 " pathEditMode="relative" rAng="0" ptsTypes="AA">
                                      <p:cBhvr>
                                        <p:cTn id="16" dur="2000" fill="hold"/>
                                        <p:tgtEl>
                                          <p:spTgt spid="9"/>
                                        </p:tgtEl>
                                        <p:attrNameLst>
                                          <p:attrName>ppt_x</p:attrName>
                                          <p:attrName>ppt_y</p:attrName>
                                        </p:attrNameLst>
                                      </p:cBhvr>
                                      <p:rCtr x="-15690" y="-4120"/>
                                    </p:animMotion>
                                  </p:childTnLst>
                                </p:cTn>
                              </p:par>
                              <p:par>
                                <p:cTn id="17" presetID="42" presetClass="path" presetSubtype="0" accel="50000" decel="50000" fill="hold" nodeType="withEffect">
                                  <p:stCondLst>
                                    <p:cond delay="0"/>
                                  </p:stCondLst>
                                  <p:childTnLst>
                                    <p:animMotion origin="layout" path="M 1.66667E-6 1.11111E-6 L -0.30326 -0.3382 " pathEditMode="relative" rAng="0" ptsTypes="AA">
                                      <p:cBhvr>
                                        <p:cTn id="18" dur="2000" fill="hold"/>
                                        <p:tgtEl>
                                          <p:spTgt spid="10"/>
                                        </p:tgtEl>
                                        <p:attrNameLst>
                                          <p:attrName>ppt_x</p:attrName>
                                          <p:attrName>ppt_y</p:attrName>
                                        </p:attrNameLst>
                                      </p:cBhvr>
                                      <p:rCtr x="-15169" y="-16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33386" y="2753289"/>
            <a:ext cx="1922675" cy="1123726"/>
          </a:xfrm>
          <a:prstGeom prst="rect">
            <a:avLst/>
          </a:prstGeom>
        </p:spPr>
      </p:pic>
      <p:pic>
        <p:nvPicPr>
          <p:cNvPr id="3" name="Picture 2"/>
          <p:cNvPicPr>
            <a:picLocks noChangeAspect="1"/>
          </p:cNvPicPr>
          <p:nvPr/>
        </p:nvPicPr>
        <p:blipFill>
          <a:blip r:embed="rId3"/>
          <a:stretch>
            <a:fillRect/>
          </a:stretch>
        </p:blipFill>
        <p:spPr>
          <a:xfrm>
            <a:off x="9518828" y="5058645"/>
            <a:ext cx="1955059" cy="1256100"/>
          </a:xfrm>
          <a:prstGeom prst="rect">
            <a:avLst/>
          </a:prstGeom>
        </p:spPr>
      </p:pic>
      <p:pic>
        <p:nvPicPr>
          <p:cNvPr id="4" name="Picture 3"/>
          <p:cNvPicPr>
            <a:picLocks noChangeAspect="1"/>
          </p:cNvPicPr>
          <p:nvPr/>
        </p:nvPicPr>
        <p:blipFill>
          <a:blip r:embed="rId4"/>
          <a:stretch>
            <a:fillRect/>
          </a:stretch>
        </p:blipFill>
        <p:spPr>
          <a:xfrm>
            <a:off x="7074902" y="2753289"/>
            <a:ext cx="1977629" cy="1300899"/>
          </a:xfrm>
          <a:prstGeom prst="rect">
            <a:avLst/>
          </a:prstGeom>
        </p:spPr>
      </p:pic>
      <p:pic>
        <p:nvPicPr>
          <p:cNvPr id="5" name="Picture 4"/>
          <p:cNvPicPr>
            <a:picLocks noChangeAspect="1"/>
          </p:cNvPicPr>
          <p:nvPr/>
        </p:nvPicPr>
        <p:blipFill>
          <a:blip r:embed="rId5"/>
          <a:stretch>
            <a:fillRect/>
          </a:stretch>
        </p:blipFill>
        <p:spPr>
          <a:xfrm>
            <a:off x="164762" y="151098"/>
            <a:ext cx="2412881" cy="1194869"/>
          </a:xfrm>
          <a:prstGeom prst="rect">
            <a:avLst/>
          </a:prstGeom>
        </p:spPr>
      </p:pic>
      <p:pic>
        <p:nvPicPr>
          <p:cNvPr id="6" name="Picture 5"/>
          <p:cNvPicPr>
            <a:picLocks noChangeAspect="1"/>
          </p:cNvPicPr>
          <p:nvPr/>
        </p:nvPicPr>
        <p:blipFill>
          <a:blip r:embed="rId6"/>
          <a:stretch>
            <a:fillRect/>
          </a:stretch>
        </p:blipFill>
        <p:spPr>
          <a:xfrm>
            <a:off x="922171" y="4266014"/>
            <a:ext cx="2631159" cy="1268011"/>
          </a:xfrm>
          <a:prstGeom prst="rect">
            <a:avLst/>
          </a:prstGeom>
        </p:spPr>
      </p:pic>
      <p:pic>
        <p:nvPicPr>
          <p:cNvPr id="7" name="Picture 6"/>
          <p:cNvPicPr>
            <a:picLocks noChangeAspect="1"/>
          </p:cNvPicPr>
          <p:nvPr/>
        </p:nvPicPr>
        <p:blipFill>
          <a:blip r:embed="rId7"/>
          <a:stretch>
            <a:fillRect/>
          </a:stretch>
        </p:blipFill>
        <p:spPr>
          <a:xfrm>
            <a:off x="3553330" y="151098"/>
            <a:ext cx="2422447" cy="1221999"/>
          </a:xfrm>
          <a:prstGeom prst="rect">
            <a:avLst/>
          </a:prstGeom>
        </p:spPr>
      </p:pic>
      <p:pic>
        <p:nvPicPr>
          <p:cNvPr id="8" name="Picture 7"/>
          <p:cNvPicPr>
            <a:picLocks noChangeAspect="1"/>
          </p:cNvPicPr>
          <p:nvPr/>
        </p:nvPicPr>
        <p:blipFill>
          <a:blip r:embed="rId8"/>
          <a:stretch>
            <a:fillRect/>
          </a:stretch>
        </p:blipFill>
        <p:spPr>
          <a:xfrm>
            <a:off x="164762" y="2562871"/>
            <a:ext cx="2949783" cy="1491317"/>
          </a:xfrm>
          <a:prstGeom prst="rect">
            <a:avLst/>
          </a:prstGeom>
        </p:spPr>
      </p:pic>
      <p:pic>
        <p:nvPicPr>
          <p:cNvPr id="9" name="Picture 8"/>
          <p:cNvPicPr>
            <a:picLocks noChangeAspect="1"/>
          </p:cNvPicPr>
          <p:nvPr/>
        </p:nvPicPr>
        <p:blipFill>
          <a:blip r:embed="rId9"/>
          <a:stretch>
            <a:fillRect/>
          </a:stretch>
        </p:blipFill>
        <p:spPr>
          <a:xfrm>
            <a:off x="3741067" y="4772333"/>
            <a:ext cx="3843511" cy="1601893"/>
          </a:xfrm>
          <a:prstGeom prst="rect">
            <a:avLst/>
          </a:prstGeom>
        </p:spPr>
      </p:pic>
      <p:pic>
        <p:nvPicPr>
          <p:cNvPr id="10" name="Picture 9"/>
          <p:cNvPicPr>
            <a:picLocks noChangeAspect="1"/>
          </p:cNvPicPr>
          <p:nvPr/>
        </p:nvPicPr>
        <p:blipFill>
          <a:blip r:embed="rId10"/>
          <a:stretch>
            <a:fillRect/>
          </a:stretch>
        </p:blipFill>
        <p:spPr>
          <a:xfrm>
            <a:off x="6151989" y="151098"/>
            <a:ext cx="3823453" cy="1717074"/>
          </a:xfrm>
          <a:prstGeom prst="rect">
            <a:avLst/>
          </a:prstGeom>
        </p:spPr>
      </p:pic>
    </p:spTree>
    <p:extLst>
      <p:ext uri="{BB962C8B-B14F-4D97-AF65-F5344CB8AC3E}">
        <p14:creationId xmlns:p14="http://schemas.microsoft.com/office/powerpoint/2010/main" val="330704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79167E-6 -1.11111E-6 L -0.02045 0.35 " pathEditMode="relative" rAng="0" ptsTypes="AA">
                                      <p:cBhvr>
                                        <p:cTn id="6" dur="2000" fill="hold"/>
                                        <p:tgtEl>
                                          <p:spTgt spid="7"/>
                                        </p:tgtEl>
                                        <p:attrNameLst>
                                          <p:attrName>ppt_x</p:attrName>
                                          <p:attrName>ppt_y</p:attrName>
                                        </p:attrNameLst>
                                      </p:cBhvr>
                                      <p:rCtr x="-1029" y="17500"/>
                                    </p:animMotion>
                                  </p:childTnLst>
                                </p:cTn>
                              </p:par>
                              <p:par>
                                <p:cTn id="7" presetID="42" presetClass="path" presetSubtype="0" accel="50000" decel="50000" fill="hold" nodeType="withEffect">
                                  <p:stCondLst>
                                    <p:cond delay="0"/>
                                  </p:stCondLst>
                                  <p:childTnLst>
                                    <p:animMotion origin="layout" path="M -3.54167E-6 -1.85185E-6 L 0.1392 -0.60324 " pathEditMode="relative" rAng="0" ptsTypes="AA">
                                      <p:cBhvr>
                                        <p:cTn id="8" dur="2000" fill="hold"/>
                                        <p:tgtEl>
                                          <p:spTgt spid="6"/>
                                        </p:tgtEl>
                                        <p:attrNameLst>
                                          <p:attrName>ppt_x</p:attrName>
                                          <p:attrName>ppt_y</p:attrName>
                                        </p:attrNameLst>
                                      </p:cBhvr>
                                      <p:rCtr x="6953" y="-30162"/>
                                    </p:animMotion>
                                  </p:childTnLst>
                                </p:cTn>
                              </p:par>
                              <p:par>
                                <p:cTn id="9" presetID="42" presetClass="path" presetSubtype="0" accel="50000" decel="50000" fill="hold" nodeType="withEffect">
                                  <p:stCondLst>
                                    <p:cond delay="0"/>
                                  </p:stCondLst>
                                  <p:childTnLst>
                                    <p:animMotion origin="layout" path="M 1.45833E-6 -3.33333E-6 L 0.13841 -0.38333 " pathEditMode="relative" rAng="0" ptsTypes="AA">
                                      <p:cBhvr>
                                        <p:cTn id="10" dur="2000" fill="hold"/>
                                        <p:tgtEl>
                                          <p:spTgt spid="2"/>
                                        </p:tgtEl>
                                        <p:attrNameLst>
                                          <p:attrName>ppt_x</p:attrName>
                                          <p:attrName>ppt_y</p:attrName>
                                        </p:attrNameLst>
                                      </p:cBhvr>
                                      <p:rCtr x="6914" y="-19167"/>
                                    </p:animMotion>
                                  </p:childTnLst>
                                </p:cTn>
                              </p:par>
                              <p:par>
                                <p:cTn id="11" presetID="42" presetClass="path" presetSubtype="0" accel="50000" decel="50000" fill="hold" nodeType="withEffect">
                                  <p:stCondLst>
                                    <p:cond delay="0"/>
                                  </p:stCondLst>
                                  <p:childTnLst>
                                    <p:animMotion origin="layout" path="M 1.875E-6 3.7037E-6 L 0.0707 -0.38658 " pathEditMode="relative" rAng="0" ptsTypes="AA">
                                      <p:cBhvr>
                                        <p:cTn id="12" dur="2000" fill="hold"/>
                                        <p:tgtEl>
                                          <p:spTgt spid="4"/>
                                        </p:tgtEl>
                                        <p:attrNameLst>
                                          <p:attrName>ppt_x</p:attrName>
                                          <p:attrName>ppt_y</p:attrName>
                                        </p:attrNameLst>
                                      </p:cBhvr>
                                      <p:rCtr x="3529" y="-19329"/>
                                    </p:animMotion>
                                  </p:childTnLst>
                                </p:cTn>
                              </p:par>
                              <p:par>
                                <p:cTn id="13" presetID="42" presetClass="path" presetSubtype="0" accel="50000" decel="50000" fill="hold" nodeType="withEffect">
                                  <p:stCondLst>
                                    <p:cond delay="0"/>
                                  </p:stCondLst>
                                  <p:childTnLst>
                                    <p:animMotion origin="layout" path="M 2.5E-6 3.33333E-6 L 0.0539 -0.72361 " pathEditMode="relative" rAng="0" ptsTypes="AA">
                                      <p:cBhvr>
                                        <p:cTn id="14" dur="2000" fill="hold"/>
                                        <p:tgtEl>
                                          <p:spTgt spid="3"/>
                                        </p:tgtEl>
                                        <p:attrNameLst>
                                          <p:attrName>ppt_x</p:attrName>
                                          <p:attrName>ppt_y</p:attrName>
                                        </p:attrNameLst>
                                      </p:cBhvr>
                                      <p:rCtr x="2695" y="-36181"/>
                                    </p:animMotion>
                                  </p:childTnLst>
                                </p:cTn>
                              </p:par>
                              <p:par>
                                <p:cTn id="15" presetID="42" presetClass="path" presetSubtype="0" accel="50000" decel="50000" fill="hold" nodeType="withEffect">
                                  <p:stCondLst>
                                    <p:cond delay="0"/>
                                  </p:stCondLst>
                                  <p:childTnLst>
                                    <p:animMotion origin="layout" path="M 1.875E-6 -2.22222E-6 L 0.13008 0.67361 " pathEditMode="relative" rAng="0" ptsTypes="AA">
                                      <p:cBhvr>
                                        <p:cTn id="16" dur="2000" fill="hold"/>
                                        <p:tgtEl>
                                          <p:spTgt spid="10"/>
                                        </p:tgtEl>
                                        <p:attrNameLst>
                                          <p:attrName>ppt_x</p:attrName>
                                          <p:attrName>ppt_y</p:attrName>
                                        </p:attrNameLst>
                                      </p:cBhvr>
                                      <p:rCtr x="6497" y="336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OTHER EXAMPLES OF CLUSTERING</a:t>
            </a:r>
          </a:p>
        </p:txBody>
      </p:sp>
      <p:sp>
        <p:nvSpPr>
          <p:cNvPr id="3" name="Content Placeholder 2"/>
          <p:cNvSpPr>
            <a:spLocks noGrp="1"/>
          </p:cNvSpPr>
          <p:nvPr>
            <p:ph idx="1"/>
          </p:nvPr>
        </p:nvSpPr>
        <p:spPr>
          <a:xfrm>
            <a:off x="838200" y="2498103"/>
            <a:ext cx="10515600" cy="3678860"/>
          </a:xfrm>
        </p:spPr>
        <p:txBody>
          <a:bodyPr vert="horz" lIns="91440" tIns="45720" rIns="91440" bIns="45720" rtlCol="0" anchor="t">
            <a:normAutofit/>
          </a:bodyPr>
          <a:lstStyle/>
          <a:p>
            <a:r>
              <a:rPr lang="EN-US" dirty="0"/>
              <a:t>Search Engine</a:t>
            </a:r>
          </a:p>
          <a:p>
            <a:pPr marL="0" indent="0">
              <a:buNone/>
            </a:pPr>
            <a:endParaRPr lang="en-US" dirty="0"/>
          </a:p>
          <a:p>
            <a:r>
              <a:rPr lang="EN-US" dirty="0"/>
              <a:t>Marketing</a:t>
            </a:r>
          </a:p>
          <a:p>
            <a:pPr marL="0" indent="0">
              <a:buNone/>
            </a:pPr>
            <a:endParaRPr lang="en-US" dirty="0"/>
          </a:p>
          <a:p>
            <a:r>
              <a:rPr lang="EN-US" dirty="0"/>
              <a:t>Social Networking analysis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099596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APPLICATION OF CLUSTERING</a:t>
            </a:r>
          </a:p>
        </p:txBody>
      </p:sp>
      <p:sp>
        <p:nvSpPr>
          <p:cNvPr id="3" name="Content Placeholder 2"/>
          <p:cNvSpPr>
            <a:spLocks noGrp="1"/>
          </p:cNvSpPr>
          <p:nvPr>
            <p:ph idx="1"/>
          </p:nvPr>
        </p:nvSpPr>
        <p:spPr>
          <a:xfrm>
            <a:off x="838200" y="2686639"/>
            <a:ext cx="10515600" cy="2922309"/>
          </a:xfrm>
        </p:spPr>
        <p:txBody>
          <a:bodyPr vert="horz" lIns="91440" tIns="45720" rIns="91440" bIns="45720" rtlCol="0" anchor="t">
            <a:normAutofit/>
          </a:bodyPr>
          <a:lstStyle/>
          <a:p>
            <a:r>
              <a:rPr lang="EN-US" dirty="0"/>
              <a:t>Text Mining</a:t>
            </a:r>
          </a:p>
          <a:p>
            <a:r>
              <a:rPr lang="EN-US" dirty="0"/>
              <a:t>Pattern Recognition</a:t>
            </a:r>
          </a:p>
          <a:p>
            <a:r>
              <a:rPr lang="EN-US" dirty="0"/>
              <a:t>Wireless Sensor Network</a:t>
            </a:r>
          </a:p>
          <a:p>
            <a:r>
              <a:rPr lang="EN-US" dirty="0"/>
              <a:t>Search Engine</a:t>
            </a:r>
          </a:p>
          <a:p>
            <a:endParaRPr lang="en-US" dirty="0"/>
          </a:p>
        </p:txBody>
      </p:sp>
    </p:spTree>
    <p:extLst>
      <p:ext uri="{BB962C8B-B14F-4D97-AF65-F5344CB8AC3E}">
        <p14:creationId xmlns:p14="http://schemas.microsoft.com/office/powerpoint/2010/main" val="4293135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TYPES OF CLUSTERING</a:t>
            </a:r>
          </a:p>
        </p:txBody>
      </p:sp>
      <p:sp>
        <p:nvSpPr>
          <p:cNvPr id="3" name="Content Placeholder 2"/>
          <p:cNvSpPr>
            <a:spLocks noGrp="1"/>
          </p:cNvSpPr>
          <p:nvPr>
            <p:ph idx="1"/>
          </p:nvPr>
        </p:nvSpPr>
        <p:spPr/>
        <p:txBody>
          <a:bodyPr/>
          <a:lstStyle/>
          <a:p>
            <a:pPr marL="0" indent="0">
              <a:buNone/>
            </a:pPr>
            <a:endParaRPr lang="en-US" dirty="0"/>
          </a:p>
        </p:txBody>
      </p:sp>
      <p:sp>
        <p:nvSpPr>
          <p:cNvPr id="4" name="Rectangle 3"/>
          <p:cNvSpPr/>
          <p:nvPr/>
        </p:nvSpPr>
        <p:spPr>
          <a:xfrm>
            <a:off x="3725159" y="2158738"/>
            <a:ext cx="4741682"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263192" y="4553146"/>
            <a:ext cx="4242062" cy="876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909847" y="4553145"/>
            <a:ext cx="4242062" cy="876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044099" y="2281287"/>
            <a:ext cx="4100660" cy="646331"/>
          </a:xfrm>
          <a:prstGeom prst="rect">
            <a:avLst/>
          </a:prstGeom>
          <a:noFill/>
        </p:spPr>
        <p:txBody>
          <a:bodyPr wrap="square" rtlCol="0">
            <a:spAutoFit/>
          </a:bodyPr>
          <a:lstStyle/>
          <a:p>
            <a:r>
              <a:rPr lang="en-US" sz="3600" b="1" dirty="0"/>
              <a:t>       CLUSTERING</a:t>
            </a:r>
          </a:p>
        </p:txBody>
      </p:sp>
      <p:sp>
        <p:nvSpPr>
          <p:cNvPr id="8" name="TextBox 7"/>
          <p:cNvSpPr txBox="1"/>
          <p:nvPr/>
        </p:nvSpPr>
        <p:spPr>
          <a:xfrm>
            <a:off x="1503576" y="4660306"/>
            <a:ext cx="3893270" cy="707886"/>
          </a:xfrm>
          <a:prstGeom prst="rect">
            <a:avLst/>
          </a:prstGeom>
          <a:noFill/>
        </p:spPr>
        <p:txBody>
          <a:bodyPr wrap="square" rtlCol="0">
            <a:spAutoFit/>
          </a:bodyPr>
          <a:lstStyle/>
          <a:p>
            <a:r>
              <a:rPr lang="en-US" sz="4000" b="1" dirty="0"/>
              <a:t>  HIERARCHICAL</a:t>
            </a:r>
          </a:p>
        </p:txBody>
      </p:sp>
      <p:sp>
        <p:nvSpPr>
          <p:cNvPr id="9" name="TextBox 8"/>
          <p:cNvSpPr txBox="1"/>
          <p:nvPr/>
        </p:nvSpPr>
        <p:spPr>
          <a:xfrm>
            <a:off x="7065389" y="4660306"/>
            <a:ext cx="3930978" cy="707886"/>
          </a:xfrm>
          <a:prstGeom prst="rect">
            <a:avLst/>
          </a:prstGeom>
          <a:noFill/>
        </p:spPr>
        <p:txBody>
          <a:bodyPr wrap="square" rtlCol="0">
            <a:spAutoFit/>
          </a:bodyPr>
          <a:lstStyle/>
          <a:p>
            <a:r>
              <a:rPr lang="en-US" sz="4000" b="1" dirty="0"/>
              <a:t>    PARTITIONAL</a:t>
            </a:r>
          </a:p>
        </p:txBody>
      </p:sp>
      <p:cxnSp>
        <p:nvCxnSpPr>
          <p:cNvPr id="19" name="Straight Connector 18"/>
          <p:cNvCxnSpPr/>
          <p:nvPr/>
        </p:nvCxnSpPr>
        <p:spPr>
          <a:xfrm>
            <a:off x="6099142" y="3073138"/>
            <a:ext cx="28281" cy="1828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127423" y="4901938"/>
            <a:ext cx="7824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5505254" y="4901938"/>
            <a:ext cx="6221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5928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par>
                                <p:cTn id="8" presetID="16" presetClass="entr" presetSubtype="21"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barn(inVertical)">
                                      <p:cBhvr>
                                        <p:cTn id="10" dur="500"/>
                                        <p:tgtEl>
                                          <p:spTgt spid="2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barn(inVertical)">
                                      <p:cBhvr>
                                        <p:cTn id="21" dur="500"/>
                                        <p:tgtEl>
                                          <p:spTgt spid="23"/>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arn(inVertical)">
                                      <p:cBhvr>
                                        <p:cTn id="24" dur="500"/>
                                        <p:tgtEl>
                                          <p:spTgt spid="9"/>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arn(inVertical)">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508329"/>
          </a:xfrm>
        </p:spPr>
        <p:txBody>
          <a:bodyPr/>
          <a:lstStyle/>
          <a:p>
            <a:r>
              <a:rPr lang="en-US" b="1" u="sng" dirty="0"/>
              <a:t>HIERARCHICAL CLUSTERING</a:t>
            </a:r>
          </a:p>
        </p:txBody>
      </p:sp>
      <p:sp>
        <p:nvSpPr>
          <p:cNvPr id="3" name="Content Placeholder 2"/>
          <p:cNvSpPr>
            <a:spLocks noGrp="1"/>
          </p:cNvSpPr>
          <p:nvPr>
            <p:ph idx="1"/>
          </p:nvPr>
        </p:nvSpPr>
        <p:spPr>
          <a:xfrm>
            <a:off x="1141412" y="1809749"/>
            <a:ext cx="9905999" cy="4791075"/>
          </a:xfrm>
        </p:spPr>
        <p:txBody>
          <a:bodyPr/>
          <a:lstStyle/>
          <a:p>
            <a:r>
              <a:rPr lang="en-US" dirty="0"/>
              <a:t>Hierarchical clustering involves creating the cluster that have a predetermined ordering from top to bottom.</a:t>
            </a:r>
          </a:p>
          <a:p>
            <a:r>
              <a:rPr lang="en-US" dirty="0"/>
              <a:t>In hierarchical clustering, the two most similar clusters are combined and continue to combine until all objects are in the same cluster. </a:t>
            </a:r>
          </a:p>
          <a:p>
            <a:r>
              <a:rPr lang="en-US" dirty="0"/>
              <a:t>Hierarchical clustering produces a tree (called a </a:t>
            </a:r>
            <a:r>
              <a:rPr lang="en-US" dirty="0" err="1"/>
              <a:t>dendogram</a:t>
            </a:r>
            <a:r>
              <a:rPr lang="en-US" dirty="0"/>
              <a:t>) that shows the hierarchy of the clusters. </a:t>
            </a:r>
          </a:p>
        </p:txBody>
      </p:sp>
    </p:spTree>
    <p:extLst>
      <p:ext uri="{BB962C8B-B14F-4D97-AF65-F5344CB8AC3E}">
        <p14:creationId xmlns:p14="http://schemas.microsoft.com/office/powerpoint/2010/main" val="592839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9038" y="-1887756"/>
            <a:ext cx="9905998" cy="559379"/>
          </a:xfrm>
        </p:spPr>
        <p:txBody>
          <a:bodyPr>
            <a:normAutofit fontScale="90000"/>
          </a:bodyPr>
          <a:lstStyle/>
          <a:p>
            <a:endParaRPr lang="en-US" dirty="0"/>
          </a:p>
        </p:txBody>
      </p:sp>
      <p:sp>
        <p:nvSpPr>
          <p:cNvPr id="3" name="Title 1"/>
          <p:cNvSpPr txBox="1">
            <a:spLocks/>
          </p:cNvSpPr>
          <p:nvPr/>
        </p:nvSpPr>
        <p:spPr>
          <a:xfrm>
            <a:off x="1189038" y="-1943100"/>
            <a:ext cx="9905998" cy="45719"/>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endParaRPr lang="en-US" b="1" u="sng" dirty="0"/>
          </a:p>
        </p:txBody>
      </p:sp>
      <p:sp>
        <p:nvSpPr>
          <p:cNvPr id="4" name="Content Placeholder 2"/>
          <p:cNvSpPr txBox="1">
            <a:spLocks/>
          </p:cNvSpPr>
          <p:nvPr/>
        </p:nvSpPr>
        <p:spPr>
          <a:xfrm>
            <a:off x="1189037" y="-576213"/>
            <a:ext cx="9905999" cy="4424314"/>
          </a:xfrm>
          <a:prstGeom prst="rect">
            <a:avLst/>
          </a:prstGeom>
        </p:spPr>
        <p:txBody>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endParaRPr lang="en-US" dirty="0"/>
          </a:p>
        </p:txBody>
      </p:sp>
      <p:pic>
        <p:nvPicPr>
          <p:cNvPr id="5" name="Picture 4"/>
          <p:cNvPicPr>
            <a:picLocks noChangeAspect="1"/>
          </p:cNvPicPr>
          <p:nvPr/>
        </p:nvPicPr>
        <p:blipFill>
          <a:blip r:embed="rId2"/>
          <a:stretch>
            <a:fillRect/>
          </a:stretch>
        </p:blipFill>
        <p:spPr>
          <a:xfrm>
            <a:off x="268094" y="5087333"/>
            <a:ext cx="1175194" cy="755047"/>
          </a:xfrm>
          <a:prstGeom prst="rect">
            <a:avLst/>
          </a:prstGeom>
        </p:spPr>
      </p:pic>
      <p:pic>
        <p:nvPicPr>
          <p:cNvPr id="7" name="Picture 6"/>
          <p:cNvPicPr>
            <a:picLocks noChangeAspect="1"/>
          </p:cNvPicPr>
          <p:nvPr/>
        </p:nvPicPr>
        <p:blipFill>
          <a:blip r:embed="rId3"/>
          <a:stretch>
            <a:fillRect/>
          </a:stretch>
        </p:blipFill>
        <p:spPr>
          <a:xfrm>
            <a:off x="2837549" y="5066414"/>
            <a:ext cx="1612401" cy="798468"/>
          </a:xfrm>
          <a:prstGeom prst="rect">
            <a:avLst/>
          </a:prstGeom>
        </p:spPr>
      </p:pic>
      <p:pic>
        <p:nvPicPr>
          <p:cNvPr id="8" name="Picture 7"/>
          <p:cNvPicPr>
            <a:picLocks noChangeAspect="1"/>
          </p:cNvPicPr>
          <p:nvPr/>
        </p:nvPicPr>
        <p:blipFill>
          <a:blip r:embed="rId4"/>
          <a:stretch>
            <a:fillRect/>
          </a:stretch>
        </p:blipFill>
        <p:spPr>
          <a:xfrm>
            <a:off x="4625548" y="4920939"/>
            <a:ext cx="1339405" cy="772850"/>
          </a:xfrm>
          <a:prstGeom prst="rect">
            <a:avLst/>
          </a:prstGeom>
        </p:spPr>
      </p:pic>
      <p:pic>
        <p:nvPicPr>
          <p:cNvPr id="9" name="Picture 8"/>
          <p:cNvPicPr>
            <a:picLocks noChangeAspect="1"/>
          </p:cNvPicPr>
          <p:nvPr/>
        </p:nvPicPr>
        <p:blipFill>
          <a:blip r:embed="rId5"/>
          <a:stretch>
            <a:fillRect/>
          </a:stretch>
        </p:blipFill>
        <p:spPr>
          <a:xfrm>
            <a:off x="6263736" y="4920939"/>
            <a:ext cx="1447407" cy="776540"/>
          </a:xfrm>
          <a:prstGeom prst="rect">
            <a:avLst/>
          </a:prstGeom>
        </p:spPr>
      </p:pic>
      <p:pic>
        <p:nvPicPr>
          <p:cNvPr id="10" name="Picture 9"/>
          <p:cNvPicPr>
            <a:picLocks noChangeAspect="1"/>
          </p:cNvPicPr>
          <p:nvPr/>
        </p:nvPicPr>
        <p:blipFill>
          <a:blip r:embed="rId6"/>
          <a:stretch>
            <a:fillRect/>
          </a:stretch>
        </p:blipFill>
        <p:spPr>
          <a:xfrm>
            <a:off x="10610407" y="3664332"/>
            <a:ext cx="1380549" cy="745072"/>
          </a:xfrm>
          <a:prstGeom prst="rect">
            <a:avLst/>
          </a:prstGeom>
        </p:spPr>
      </p:pic>
      <p:pic>
        <p:nvPicPr>
          <p:cNvPr id="11" name="Picture 10"/>
          <p:cNvPicPr>
            <a:picLocks noChangeAspect="1"/>
          </p:cNvPicPr>
          <p:nvPr/>
        </p:nvPicPr>
        <p:blipFill>
          <a:blip r:embed="rId7"/>
          <a:stretch>
            <a:fillRect/>
          </a:stretch>
        </p:blipFill>
        <p:spPr>
          <a:xfrm>
            <a:off x="8210906" y="3684179"/>
            <a:ext cx="1711847" cy="743204"/>
          </a:xfrm>
          <a:prstGeom prst="rect">
            <a:avLst/>
          </a:prstGeom>
        </p:spPr>
      </p:pic>
      <p:sp>
        <p:nvSpPr>
          <p:cNvPr id="12" name="Rectangle 11"/>
          <p:cNvSpPr/>
          <p:nvPr/>
        </p:nvSpPr>
        <p:spPr>
          <a:xfrm>
            <a:off x="4475692" y="800100"/>
            <a:ext cx="2861733" cy="736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645025" y="892175"/>
            <a:ext cx="2692400" cy="461665"/>
          </a:xfrm>
          <a:prstGeom prst="rect">
            <a:avLst/>
          </a:prstGeom>
          <a:noFill/>
        </p:spPr>
        <p:txBody>
          <a:bodyPr wrap="square" rtlCol="0">
            <a:spAutoFit/>
          </a:bodyPr>
          <a:lstStyle/>
          <a:p>
            <a:r>
              <a:rPr lang="en-US" sz="2400" b="1" dirty="0"/>
              <a:t>TRANSPORTATION</a:t>
            </a:r>
          </a:p>
        </p:txBody>
      </p:sp>
      <p:sp>
        <p:nvSpPr>
          <p:cNvPr id="14" name="Rectangle 13"/>
          <p:cNvSpPr/>
          <p:nvPr/>
        </p:nvSpPr>
        <p:spPr>
          <a:xfrm>
            <a:off x="456685" y="2304982"/>
            <a:ext cx="2573326" cy="588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475691" y="2290233"/>
            <a:ext cx="2531627" cy="592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342839" y="2290233"/>
            <a:ext cx="2804586" cy="5672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4567153" y="2349500"/>
            <a:ext cx="2420287" cy="369332"/>
          </a:xfrm>
          <a:prstGeom prst="rect">
            <a:avLst/>
          </a:prstGeom>
          <a:noFill/>
        </p:spPr>
        <p:txBody>
          <a:bodyPr wrap="square" rtlCol="0">
            <a:spAutoFit/>
          </a:bodyPr>
          <a:lstStyle/>
          <a:p>
            <a:r>
              <a:rPr lang="en-US" b="1" dirty="0"/>
              <a:t>AIR TRANSPORTATION</a:t>
            </a:r>
          </a:p>
        </p:txBody>
      </p:sp>
      <p:sp>
        <p:nvSpPr>
          <p:cNvPr id="18" name="TextBox 17"/>
          <p:cNvSpPr txBox="1"/>
          <p:nvPr/>
        </p:nvSpPr>
        <p:spPr>
          <a:xfrm>
            <a:off x="8440853" y="2349500"/>
            <a:ext cx="2791327" cy="369332"/>
          </a:xfrm>
          <a:prstGeom prst="rect">
            <a:avLst/>
          </a:prstGeom>
          <a:noFill/>
        </p:spPr>
        <p:txBody>
          <a:bodyPr wrap="square" rtlCol="0">
            <a:spAutoFit/>
          </a:bodyPr>
          <a:lstStyle/>
          <a:p>
            <a:r>
              <a:rPr lang="en-US" b="1" dirty="0"/>
              <a:t>WATER TRANSPORTATION</a:t>
            </a:r>
          </a:p>
        </p:txBody>
      </p:sp>
      <p:sp>
        <p:nvSpPr>
          <p:cNvPr id="19" name="TextBox 18"/>
          <p:cNvSpPr txBox="1"/>
          <p:nvPr/>
        </p:nvSpPr>
        <p:spPr>
          <a:xfrm>
            <a:off x="456685" y="2349500"/>
            <a:ext cx="2663608" cy="369332"/>
          </a:xfrm>
          <a:prstGeom prst="rect">
            <a:avLst/>
          </a:prstGeom>
          <a:noFill/>
        </p:spPr>
        <p:txBody>
          <a:bodyPr wrap="square" rtlCol="0">
            <a:spAutoFit/>
          </a:bodyPr>
          <a:lstStyle/>
          <a:p>
            <a:r>
              <a:rPr lang="en-US" b="1" dirty="0"/>
              <a:t>LAND TRANSPORTATION</a:t>
            </a:r>
          </a:p>
        </p:txBody>
      </p:sp>
      <p:cxnSp>
        <p:nvCxnSpPr>
          <p:cNvPr id="20" name="Straight Connector 19"/>
          <p:cNvCxnSpPr/>
          <p:nvPr/>
        </p:nvCxnSpPr>
        <p:spPr>
          <a:xfrm>
            <a:off x="5659153" y="1536700"/>
            <a:ext cx="0" cy="3318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flipV="1">
            <a:off x="1520290" y="1839628"/>
            <a:ext cx="4148489" cy="3850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659153" y="1878129"/>
            <a:ext cx="0" cy="412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1520290" y="1839628"/>
            <a:ext cx="0" cy="4506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443288" y="2893906"/>
            <a:ext cx="0" cy="3798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6" idx="2"/>
          </p:cNvCxnSpPr>
          <p:nvPr/>
        </p:nvCxnSpPr>
        <p:spPr>
          <a:xfrm>
            <a:off x="9745132" y="2857500"/>
            <a:ext cx="14384" cy="4162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885825" y="3273793"/>
            <a:ext cx="55746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443288" y="3273793"/>
            <a:ext cx="62564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5110513" y="3273793"/>
            <a:ext cx="5582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686425" y="3273793"/>
            <a:ext cx="72349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9056871" y="3273793"/>
            <a:ext cx="70264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9759516" y="3273793"/>
            <a:ext cx="128978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885825" y="3273793"/>
            <a:ext cx="0" cy="3612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5110513" y="3273793"/>
            <a:ext cx="0" cy="3612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6409924" y="3273793"/>
            <a:ext cx="0" cy="3887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endCxn id="11" idx="0"/>
          </p:cNvCxnSpPr>
          <p:nvPr/>
        </p:nvCxnSpPr>
        <p:spPr>
          <a:xfrm>
            <a:off x="9056871" y="3273793"/>
            <a:ext cx="9959" cy="4103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11049301" y="3273793"/>
            <a:ext cx="14384" cy="3887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5659153" y="1868504"/>
            <a:ext cx="3763478" cy="96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422631" y="1878129"/>
            <a:ext cx="0" cy="4268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659153" y="2857500"/>
            <a:ext cx="27272" cy="4162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2068930" y="3273793"/>
            <a:ext cx="76861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2818696" y="3292333"/>
            <a:ext cx="18853" cy="323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4236238" y="3616245"/>
            <a:ext cx="1814275" cy="659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136639" y="3651503"/>
            <a:ext cx="1811466" cy="6144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p:cNvPicPr>
            <a:picLocks noChangeAspect="1"/>
          </p:cNvPicPr>
          <p:nvPr/>
        </p:nvPicPr>
        <p:blipFill>
          <a:blip r:embed="rId8"/>
          <a:stretch>
            <a:fillRect/>
          </a:stretch>
        </p:blipFill>
        <p:spPr>
          <a:xfrm>
            <a:off x="1587421" y="5147725"/>
            <a:ext cx="1105994" cy="727531"/>
          </a:xfrm>
          <a:prstGeom prst="rect">
            <a:avLst/>
          </a:prstGeom>
        </p:spPr>
      </p:pic>
      <p:sp>
        <p:nvSpPr>
          <p:cNvPr id="49" name="Rectangle 48"/>
          <p:cNvSpPr/>
          <p:nvPr/>
        </p:nvSpPr>
        <p:spPr>
          <a:xfrm>
            <a:off x="108471" y="3646247"/>
            <a:ext cx="2016593" cy="5817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2264478" y="3637524"/>
            <a:ext cx="1668549" cy="5991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108471" y="3684179"/>
            <a:ext cx="1960459" cy="369332"/>
          </a:xfrm>
          <a:prstGeom prst="rect">
            <a:avLst/>
          </a:prstGeom>
          <a:noFill/>
        </p:spPr>
        <p:txBody>
          <a:bodyPr wrap="square" rtlCol="0">
            <a:spAutoFit/>
          </a:bodyPr>
          <a:lstStyle/>
          <a:p>
            <a:r>
              <a:rPr lang="en-US" b="1" dirty="0"/>
              <a:t>         TRAIN</a:t>
            </a:r>
          </a:p>
        </p:txBody>
      </p:sp>
      <p:sp>
        <p:nvSpPr>
          <p:cNvPr id="52" name="TextBox 51"/>
          <p:cNvSpPr txBox="1"/>
          <p:nvPr/>
        </p:nvSpPr>
        <p:spPr>
          <a:xfrm>
            <a:off x="2524188" y="3714454"/>
            <a:ext cx="1240366" cy="369332"/>
          </a:xfrm>
          <a:prstGeom prst="rect">
            <a:avLst/>
          </a:prstGeom>
          <a:noFill/>
        </p:spPr>
        <p:txBody>
          <a:bodyPr wrap="square" rtlCol="0">
            <a:spAutoFit/>
          </a:bodyPr>
          <a:lstStyle/>
          <a:p>
            <a:r>
              <a:rPr lang="en-US" dirty="0"/>
              <a:t>  </a:t>
            </a:r>
            <a:r>
              <a:rPr lang="en-US" b="1" dirty="0"/>
              <a:t>CARS</a:t>
            </a:r>
          </a:p>
        </p:txBody>
      </p:sp>
      <p:sp>
        <p:nvSpPr>
          <p:cNvPr id="53" name="TextBox 52"/>
          <p:cNvSpPr txBox="1"/>
          <p:nvPr/>
        </p:nvSpPr>
        <p:spPr>
          <a:xfrm>
            <a:off x="4322996" y="3606620"/>
            <a:ext cx="1679496" cy="646331"/>
          </a:xfrm>
          <a:prstGeom prst="rect">
            <a:avLst/>
          </a:prstGeom>
          <a:noFill/>
        </p:spPr>
        <p:txBody>
          <a:bodyPr wrap="square" rtlCol="0">
            <a:spAutoFit/>
          </a:bodyPr>
          <a:lstStyle/>
          <a:p>
            <a:r>
              <a:rPr lang="en-US" dirty="0"/>
              <a:t>  </a:t>
            </a:r>
            <a:r>
              <a:rPr lang="en-US" b="1" dirty="0"/>
              <a:t> DOMESTIC     </a:t>
            </a:r>
          </a:p>
          <a:p>
            <a:r>
              <a:rPr lang="en-US" b="1" dirty="0"/>
              <a:t>   AIRLINES</a:t>
            </a:r>
          </a:p>
        </p:txBody>
      </p:sp>
      <p:sp>
        <p:nvSpPr>
          <p:cNvPr id="54" name="TextBox 53"/>
          <p:cNvSpPr txBox="1"/>
          <p:nvPr/>
        </p:nvSpPr>
        <p:spPr>
          <a:xfrm>
            <a:off x="6101039" y="3615324"/>
            <a:ext cx="1855251" cy="646331"/>
          </a:xfrm>
          <a:prstGeom prst="rect">
            <a:avLst/>
          </a:prstGeom>
          <a:noFill/>
        </p:spPr>
        <p:txBody>
          <a:bodyPr wrap="square" rtlCol="0">
            <a:spAutoFit/>
          </a:bodyPr>
          <a:lstStyle/>
          <a:p>
            <a:r>
              <a:rPr lang="en-US" b="1" dirty="0"/>
              <a:t>INTERNATIONAL</a:t>
            </a:r>
          </a:p>
          <a:p>
            <a:r>
              <a:rPr lang="en-US" b="1" dirty="0"/>
              <a:t>AIRLINES</a:t>
            </a:r>
          </a:p>
        </p:txBody>
      </p:sp>
      <p:cxnSp>
        <p:nvCxnSpPr>
          <p:cNvPr id="56" name="Straight Connector 55"/>
          <p:cNvCxnSpPr>
            <a:stCxn id="49" idx="2"/>
          </p:cNvCxnSpPr>
          <p:nvPr/>
        </p:nvCxnSpPr>
        <p:spPr>
          <a:xfrm flipH="1">
            <a:off x="1114425" y="4227988"/>
            <a:ext cx="2343" cy="5249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657226" y="4752975"/>
            <a:ext cx="4984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14425" y="4752975"/>
            <a:ext cx="7429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657225" y="4752975"/>
            <a:ext cx="0" cy="3134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1857375" y="4752975"/>
            <a:ext cx="0" cy="394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3314700" y="4236710"/>
            <a:ext cx="0" cy="8297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endCxn id="8" idx="0"/>
          </p:cNvCxnSpPr>
          <p:nvPr/>
        </p:nvCxnSpPr>
        <p:spPr>
          <a:xfrm flipH="1">
            <a:off x="5295251" y="4275520"/>
            <a:ext cx="1003" cy="6454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6753580" y="4265920"/>
            <a:ext cx="0" cy="6550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169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500" fill="hold"/>
                                        <p:tgtEl>
                                          <p:spTgt spid="13"/>
                                        </p:tgtEl>
                                        <p:attrNameLst>
                                          <p:attrName>ppt_x</p:attrName>
                                        </p:attrNameLst>
                                      </p:cBhvr>
                                      <p:tavLst>
                                        <p:tav tm="0">
                                          <p:val>
                                            <p:strVal val="#ppt_x"/>
                                          </p:val>
                                        </p:tav>
                                        <p:tav tm="100000">
                                          <p:val>
                                            <p:strVal val="#ppt_x"/>
                                          </p:val>
                                        </p:tav>
                                      </p:tavLst>
                                    </p:anim>
                                    <p:anim calcmode="lin" valueType="num">
                                      <p:cBhvr additive="base">
                                        <p:cTn id="15" dur="500" fill="hold"/>
                                        <p:tgtEl>
                                          <p:spTgt spid="13"/>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ppt_x"/>
                                          </p:val>
                                        </p:tav>
                                        <p:tav tm="100000">
                                          <p:val>
                                            <p:strVal val="#ppt_x"/>
                                          </p:val>
                                        </p:tav>
                                      </p:tavLst>
                                    </p:anim>
                                    <p:anim calcmode="lin" valueType="num">
                                      <p:cBhvr additive="base">
                                        <p:cTn id="1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1000"/>
                                        <p:tgtEl>
                                          <p:spTgt spid="20"/>
                                        </p:tgtEl>
                                      </p:cBhvr>
                                    </p:animEffect>
                                    <p:anim calcmode="lin" valueType="num">
                                      <p:cBhvr>
                                        <p:cTn id="25" dur="1000" fill="hold"/>
                                        <p:tgtEl>
                                          <p:spTgt spid="20"/>
                                        </p:tgtEl>
                                        <p:attrNameLst>
                                          <p:attrName>ppt_x</p:attrName>
                                        </p:attrNameLst>
                                      </p:cBhvr>
                                      <p:tavLst>
                                        <p:tav tm="0">
                                          <p:val>
                                            <p:strVal val="#ppt_x"/>
                                          </p:val>
                                        </p:tav>
                                        <p:tav tm="100000">
                                          <p:val>
                                            <p:strVal val="#ppt_x"/>
                                          </p:val>
                                        </p:tav>
                                      </p:tavLst>
                                    </p:anim>
                                    <p:anim calcmode="lin" valueType="num">
                                      <p:cBhvr>
                                        <p:cTn id="26" dur="1000" fill="hold"/>
                                        <p:tgtEl>
                                          <p:spTgt spid="20"/>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1000"/>
                                        <p:tgtEl>
                                          <p:spTgt spid="21"/>
                                        </p:tgtEl>
                                      </p:cBhvr>
                                    </p:animEffect>
                                    <p:anim calcmode="lin" valueType="num">
                                      <p:cBhvr>
                                        <p:cTn id="30" dur="1000" fill="hold"/>
                                        <p:tgtEl>
                                          <p:spTgt spid="21"/>
                                        </p:tgtEl>
                                        <p:attrNameLst>
                                          <p:attrName>ppt_x</p:attrName>
                                        </p:attrNameLst>
                                      </p:cBhvr>
                                      <p:tavLst>
                                        <p:tav tm="0">
                                          <p:val>
                                            <p:strVal val="#ppt_x"/>
                                          </p:val>
                                        </p:tav>
                                        <p:tav tm="100000">
                                          <p:val>
                                            <p:strVal val="#ppt_x"/>
                                          </p:val>
                                        </p:tav>
                                      </p:tavLst>
                                    </p:anim>
                                    <p:anim calcmode="lin" valueType="num">
                                      <p:cBhvr>
                                        <p:cTn id="31" dur="1000" fill="hold"/>
                                        <p:tgtEl>
                                          <p:spTgt spid="21"/>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1000"/>
                                        <p:tgtEl>
                                          <p:spTgt spid="23"/>
                                        </p:tgtEl>
                                      </p:cBhvr>
                                    </p:animEffect>
                                    <p:anim calcmode="lin" valueType="num">
                                      <p:cBhvr>
                                        <p:cTn id="35" dur="1000" fill="hold"/>
                                        <p:tgtEl>
                                          <p:spTgt spid="23"/>
                                        </p:tgtEl>
                                        <p:attrNameLst>
                                          <p:attrName>ppt_x</p:attrName>
                                        </p:attrNameLst>
                                      </p:cBhvr>
                                      <p:tavLst>
                                        <p:tav tm="0">
                                          <p:val>
                                            <p:strVal val="#ppt_x"/>
                                          </p:val>
                                        </p:tav>
                                        <p:tav tm="100000">
                                          <p:val>
                                            <p:strVal val="#ppt_x"/>
                                          </p:val>
                                        </p:tav>
                                      </p:tavLst>
                                    </p:anim>
                                    <p:anim calcmode="lin" valueType="num">
                                      <p:cBhvr>
                                        <p:cTn id="36" dur="1000" fill="hold"/>
                                        <p:tgtEl>
                                          <p:spTgt spid="23"/>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1000"/>
                                        <p:tgtEl>
                                          <p:spTgt spid="19"/>
                                        </p:tgtEl>
                                      </p:cBhvr>
                                    </p:animEffect>
                                    <p:anim calcmode="lin" valueType="num">
                                      <p:cBhvr>
                                        <p:cTn id="40" dur="1000" fill="hold"/>
                                        <p:tgtEl>
                                          <p:spTgt spid="19"/>
                                        </p:tgtEl>
                                        <p:attrNameLst>
                                          <p:attrName>ppt_x</p:attrName>
                                        </p:attrNameLst>
                                      </p:cBhvr>
                                      <p:tavLst>
                                        <p:tav tm="0">
                                          <p:val>
                                            <p:strVal val="#ppt_x"/>
                                          </p:val>
                                        </p:tav>
                                        <p:tav tm="100000">
                                          <p:val>
                                            <p:strVal val="#ppt_x"/>
                                          </p:val>
                                        </p:tav>
                                      </p:tavLst>
                                    </p:anim>
                                    <p:anim calcmode="lin" valueType="num">
                                      <p:cBhvr>
                                        <p:cTn id="41" dur="1000" fill="hold"/>
                                        <p:tgtEl>
                                          <p:spTgt spid="19"/>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1000"/>
                                        <p:tgtEl>
                                          <p:spTgt spid="14"/>
                                        </p:tgtEl>
                                      </p:cBhvr>
                                    </p:animEffect>
                                    <p:anim calcmode="lin" valueType="num">
                                      <p:cBhvr>
                                        <p:cTn id="45" dur="1000" fill="hold"/>
                                        <p:tgtEl>
                                          <p:spTgt spid="14"/>
                                        </p:tgtEl>
                                        <p:attrNameLst>
                                          <p:attrName>ppt_x</p:attrName>
                                        </p:attrNameLst>
                                      </p:cBhvr>
                                      <p:tavLst>
                                        <p:tav tm="0">
                                          <p:val>
                                            <p:strVal val="#ppt_x"/>
                                          </p:val>
                                        </p:tav>
                                        <p:tav tm="100000">
                                          <p:val>
                                            <p:strVal val="#ppt_x"/>
                                          </p:val>
                                        </p:tav>
                                      </p:tavLst>
                                    </p:anim>
                                    <p:anim calcmode="lin" valueType="num">
                                      <p:cBhvr>
                                        <p:cTn id="46" dur="1000" fill="hold"/>
                                        <p:tgtEl>
                                          <p:spTgt spid="14"/>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1000"/>
                                        <p:tgtEl>
                                          <p:spTgt spid="22"/>
                                        </p:tgtEl>
                                      </p:cBhvr>
                                    </p:animEffect>
                                    <p:anim calcmode="lin" valueType="num">
                                      <p:cBhvr>
                                        <p:cTn id="50" dur="1000" fill="hold"/>
                                        <p:tgtEl>
                                          <p:spTgt spid="22"/>
                                        </p:tgtEl>
                                        <p:attrNameLst>
                                          <p:attrName>ppt_x</p:attrName>
                                        </p:attrNameLst>
                                      </p:cBhvr>
                                      <p:tavLst>
                                        <p:tav tm="0">
                                          <p:val>
                                            <p:strVal val="#ppt_x"/>
                                          </p:val>
                                        </p:tav>
                                        <p:tav tm="100000">
                                          <p:val>
                                            <p:strVal val="#ppt_x"/>
                                          </p:val>
                                        </p:tav>
                                      </p:tavLst>
                                    </p:anim>
                                    <p:anim calcmode="lin" valueType="num">
                                      <p:cBhvr>
                                        <p:cTn id="51" dur="1000" fill="hold"/>
                                        <p:tgtEl>
                                          <p:spTgt spid="2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1000"/>
                                        <p:tgtEl>
                                          <p:spTgt spid="17"/>
                                        </p:tgtEl>
                                      </p:cBhvr>
                                    </p:animEffect>
                                    <p:anim calcmode="lin" valueType="num">
                                      <p:cBhvr>
                                        <p:cTn id="55" dur="1000" fill="hold"/>
                                        <p:tgtEl>
                                          <p:spTgt spid="17"/>
                                        </p:tgtEl>
                                        <p:attrNameLst>
                                          <p:attrName>ppt_x</p:attrName>
                                        </p:attrNameLst>
                                      </p:cBhvr>
                                      <p:tavLst>
                                        <p:tav tm="0">
                                          <p:val>
                                            <p:strVal val="#ppt_x"/>
                                          </p:val>
                                        </p:tav>
                                        <p:tav tm="100000">
                                          <p:val>
                                            <p:strVal val="#ppt_x"/>
                                          </p:val>
                                        </p:tav>
                                      </p:tavLst>
                                    </p:anim>
                                    <p:anim calcmode="lin" valueType="num">
                                      <p:cBhvr>
                                        <p:cTn id="56" dur="1000" fill="hold"/>
                                        <p:tgtEl>
                                          <p:spTgt spid="17"/>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1000"/>
                                        <p:tgtEl>
                                          <p:spTgt spid="15"/>
                                        </p:tgtEl>
                                      </p:cBhvr>
                                    </p:animEffect>
                                    <p:anim calcmode="lin" valueType="num">
                                      <p:cBhvr>
                                        <p:cTn id="60" dur="1000" fill="hold"/>
                                        <p:tgtEl>
                                          <p:spTgt spid="15"/>
                                        </p:tgtEl>
                                        <p:attrNameLst>
                                          <p:attrName>ppt_x</p:attrName>
                                        </p:attrNameLst>
                                      </p:cBhvr>
                                      <p:tavLst>
                                        <p:tav tm="0">
                                          <p:val>
                                            <p:strVal val="#ppt_x"/>
                                          </p:val>
                                        </p:tav>
                                        <p:tav tm="100000">
                                          <p:val>
                                            <p:strVal val="#ppt_x"/>
                                          </p:val>
                                        </p:tav>
                                      </p:tavLst>
                                    </p:anim>
                                    <p:anim calcmode="lin" valueType="num">
                                      <p:cBhvr>
                                        <p:cTn id="61" dur="1000" fill="hold"/>
                                        <p:tgtEl>
                                          <p:spTgt spid="15"/>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1000"/>
                                        <p:tgtEl>
                                          <p:spTgt spid="38"/>
                                        </p:tgtEl>
                                      </p:cBhvr>
                                    </p:animEffect>
                                    <p:anim calcmode="lin" valueType="num">
                                      <p:cBhvr>
                                        <p:cTn id="65" dur="1000" fill="hold"/>
                                        <p:tgtEl>
                                          <p:spTgt spid="38"/>
                                        </p:tgtEl>
                                        <p:attrNameLst>
                                          <p:attrName>ppt_x</p:attrName>
                                        </p:attrNameLst>
                                      </p:cBhvr>
                                      <p:tavLst>
                                        <p:tav tm="0">
                                          <p:val>
                                            <p:strVal val="#ppt_x"/>
                                          </p:val>
                                        </p:tav>
                                        <p:tav tm="100000">
                                          <p:val>
                                            <p:strVal val="#ppt_x"/>
                                          </p:val>
                                        </p:tav>
                                      </p:tavLst>
                                    </p:anim>
                                    <p:anim calcmode="lin" valueType="num">
                                      <p:cBhvr>
                                        <p:cTn id="66" dur="1000" fill="hold"/>
                                        <p:tgtEl>
                                          <p:spTgt spid="38"/>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39"/>
                                        </p:tgtEl>
                                        <p:attrNameLst>
                                          <p:attrName>style.visibility</p:attrName>
                                        </p:attrNameLst>
                                      </p:cBhvr>
                                      <p:to>
                                        <p:strVal val="visible"/>
                                      </p:to>
                                    </p:set>
                                    <p:animEffect transition="in" filter="fade">
                                      <p:cBhvr>
                                        <p:cTn id="69" dur="1000"/>
                                        <p:tgtEl>
                                          <p:spTgt spid="39"/>
                                        </p:tgtEl>
                                      </p:cBhvr>
                                    </p:animEffect>
                                    <p:anim calcmode="lin" valueType="num">
                                      <p:cBhvr>
                                        <p:cTn id="70" dur="1000" fill="hold"/>
                                        <p:tgtEl>
                                          <p:spTgt spid="39"/>
                                        </p:tgtEl>
                                        <p:attrNameLst>
                                          <p:attrName>ppt_x</p:attrName>
                                        </p:attrNameLst>
                                      </p:cBhvr>
                                      <p:tavLst>
                                        <p:tav tm="0">
                                          <p:val>
                                            <p:strVal val="#ppt_x"/>
                                          </p:val>
                                        </p:tav>
                                        <p:tav tm="100000">
                                          <p:val>
                                            <p:strVal val="#ppt_x"/>
                                          </p:val>
                                        </p:tav>
                                      </p:tavLst>
                                    </p:anim>
                                    <p:anim calcmode="lin" valueType="num">
                                      <p:cBhvr>
                                        <p:cTn id="71" dur="1000" fill="hold"/>
                                        <p:tgtEl>
                                          <p:spTgt spid="39"/>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fade">
                                      <p:cBhvr>
                                        <p:cTn id="74" dur="1000"/>
                                        <p:tgtEl>
                                          <p:spTgt spid="18"/>
                                        </p:tgtEl>
                                      </p:cBhvr>
                                    </p:animEffect>
                                    <p:anim calcmode="lin" valueType="num">
                                      <p:cBhvr>
                                        <p:cTn id="75" dur="1000" fill="hold"/>
                                        <p:tgtEl>
                                          <p:spTgt spid="18"/>
                                        </p:tgtEl>
                                        <p:attrNameLst>
                                          <p:attrName>ppt_x</p:attrName>
                                        </p:attrNameLst>
                                      </p:cBhvr>
                                      <p:tavLst>
                                        <p:tav tm="0">
                                          <p:val>
                                            <p:strVal val="#ppt_x"/>
                                          </p:val>
                                        </p:tav>
                                        <p:tav tm="100000">
                                          <p:val>
                                            <p:strVal val="#ppt_x"/>
                                          </p:val>
                                        </p:tav>
                                      </p:tavLst>
                                    </p:anim>
                                    <p:anim calcmode="lin" valueType="num">
                                      <p:cBhvr>
                                        <p:cTn id="76" dur="1000" fill="hold"/>
                                        <p:tgtEl>
                                          <p:spTgt spid="18"/>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1000"/>
                                        <p:tgtEl>
                                          <p:spTgt spid="16"/>
                                        </p:tgtEl>
                                      </p:cBhvr>
                                    </p:animEffect>
                                    <p:anim calcmode="lin" valueType="num">
                                      <p:cBhvr>
                                        <p:cTn id="80" dur="1000" fill="hold"/>
                                        <p:tgtEl>
                                          <p:spTgt spid="16"/>
                                        </p:tgtEl>
                                        <p:attrNameLst>
                                          <p:attrName>ppt_x</p:attrName>
                                        </p:attrNameLst>
                                      </p:cBhvr>
                                      <p:tavLst>
                                        <p:tav tm="0">
                                          <p:val>
                                            <p:strVal val="#ppt_x"/>
                                          </p:val>
                                        </p:tav>
                                        <p:tav tm="100000">
                                          <p:val>
                                            <p:strVal val="#ppt_x"/>
                                          </p:val>
                                        </p:tav>
                                      </p:tavLst>
                                    </p:anim>
                                    <p:anim calcmode="lin" valueType="num">
                                      <p:cBhvr>
                                        <p:cTn id="8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nodeType="click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fade">
                                      <p:cBhvr>
                                        <p:cTn id="86" dur="1000"/>
                                        <p:tgtEl>
                                          <p:spTgt spid="24"/>
                                        </p:tgtEl>
                                      </p:cBhvr>
                                    </p:animEffect>
                                    <p:anim calcmode="lin" valueType="num">
                                      <p:cBhvr>
                                        <p:cTn id="87" dur="1000" fill="hold"/>
                                        <p:tgtEl>
                                          <p:spTgt spid="24"/>
                                        </p:tgtEl>
                                        <p:attrNameLst>
                                          <p:attrName>ppt_x</p:attrName>
                                        </p:attrNameLst>
                                      </p:cBhvr>
                                      <p:tavLst>
                                        <p:tav tm="0">
                                          <p:val>
                                            <p:strVal val="#ppt_x"/>
                                          </p:val>
                                        </p:tav>
                                        <p:tav tm="100000">
                                          <p:val>
                                            <p:strVal val="#ppt_x"/>
                                          </p:val>
                                        </p:tav>
                                      </p:tavLst>
                                    </p:anim>
                                    <p:anim calcmode="lin" valueType="num">
                                      <p:cBhvr>
                                        <p:cTn id="88" dur="1000" fill="hold"/>
                                        <p:tgtEl>
                                          <p:spTgt spid="24"/>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26"/>
                                        </p:tgtEl>
                                        <p:attrNameLst>
                                          <p:attrName>style.visibility</p:attrName>
                                        </p:attrNameLst>
                                      </p:cBhvr>
                                      <p:to>
                                        <p:strVal val="visible"/>
                                      </p:to>
                                    </p:set>
                                    <p:animEffect transition="in" filter="fade">
                                      <p:cBhvr>
                                        <p:cTn id="91" dur="1000"/>
                                        <p:tgtEl>
                                          <p:spTgt spid="26"/>
                                        </p:tgtEl>
                                      </p:cBhvr>
                                    </p:animEffect>
                                    <p:anim calcmode="lin" valueType="num">
                                      <p:cBhvr>
                                        <p:cTn id="92" dur="1000" fill="hold"/>
                                        <p:tgtEl>
                                          <p:spTgt spid="26"/>
                                        </p:tgtEl>
                                        <p:attrNameLst>
                                          <p:attrName>ppt_x</p:attrName>
                                        </p:attrNameLst>
                                      </p:cBhvr>
                                      <p:tavLst>
                                        <p:tav tm="0">
                                          <p:val>
                                            <p:strVal val="#ppt_x"/>
                                          </p:val>
                                        </p:tav>
                                        <p:tav tm="100000">
                                          <p:val>
                                            <p:strVal val="#ppt_x"/>
                                          </p:val>
                                        </p:tav>
                                      </p:tavLst>
                                    </p:anim>
                                    <p:anim calcmode="lin" valueType="num">
                                      <p:cBhvr>
                                        <p:cTn id="93" dur="1000" fill="hold"/>
                                        <p:tgtEl>
                                          <p:spTgt spid="26"/>
                                        </p:tgtEl>
                                        <p:attrNameLst>
                                          <p:attrName>ppt_y</p:attrName>
                                        </p:attrNameLst>
                                      </p:cBhvr>
                                      <p:tavLst>
                                        <p:tav tm="0">
                                          <p:val>
                                            <p:strVal val="#ppt_y+.1"/>
                                          </p:val>
                                        </p:tav>
                                        <p:tav tm="100000">
                                          <p:val>
                                            <p:strVal val="#ppt_y"/>
                                          </p:val>
                                        </p:tav>
                                      </p:tavLst>
                                    </p:anim>
                                  </p:childTnLst>
                                </p:cTn>
                              </p:par>
                              <p:par>
                                <p:cTn id="94" presetID="42" presetClass="entr" presetSubtype="0" fill="hold" nodeType="withEffect">
                                  <p:stCondLst>
                                    <p:cond delay="0"/>
                                  </p:stCondLst>
                                  <p:childTnLst>
                                    <p:set>
                                      <p:cBhvr>
                                        <p:cTn id="95" dur="1" fill="hold">
                                          <p:stCondLst>
                                            <p:cond delay="0"/>
                                          </p:stCondLst>
                                        </p:cTn>
                                        <p:tgtEl>
                                          <p:spTgt spid="27"/>
                                        </p:tgtEl>
                                        <p:attrNameLst>
                                          <p:attrName>style.visibility</p:attrName>
                                        </p:attrNameLst>
                                      </p:cBhvr>
                                      <p:to>
                                        <p:strVal val="visible"/>
                                      </p:to>
                                    </p:set>
                                    <p:animEffect transition="in" filter="fade">
                                      <p:cBhvr>
                                        <p:cTn id="96" dur="1000"/>
                                        <p:tgtEl>
                                          <p:spTgt spid="27"/>
                                        </p:tgtEl>
                                      </p:cBhvr>
                                    </p:animEffect>
                                    <p:anim calcmode="lin" valueType="num">
                                      <p:cBhvr>
                                        <p:cTn id="97" dur="1000" fill="hold"/>
                                        <p:tgtEl>
                                          <p:spTgt spid="27"/>
                                        </p:tgtEl>
                                        <p:attrNameLst>
                                          <p:attrName>ppt_x</p:attrName>
                                        </p:attrNameLst>
                                      </p:cBhvr>
                                      <p:tavLst>
                                        <p:tav tm="0">
                                          <p:val>
                                            <p:strVal val="#ppt_x"/>
                                          </p:val>
                                        </p:tav>
                                        <p:tav tm="100000">
                                          <p:val>
                                            <p:strVal val="#ppt_x"/>
                                          </p:val>
                                        </p:tav>
                                      </p:tavLst>
                                    </p:anim>
                                    <p:anim calcmode="lin" valueType="num">
                                      <p:cBhvr>
                                        <p:cTn id="98" dur="1000" fill="hold"/>
                                        <p:tgtEl>
                                          <p:spTgt spid="27"/>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41"/>
                                        </p:tgtEl>
                                        <p:attrNameLst>
                                          <p:attrName>style.visibility</p:attrName>
                                        </p:attrNameLst>
                                      </p:cBhvr>
                                      <p:to>
                                        <p:strVal val="visible"/>
                                      </p:to>
                                    </p:set>
                                    <p:animEffect transition="in" filter="fade">
                                      <p:cBhvr>
                                        <p:cTn id="101" dur="1000"/>
                                        <p:tgtEl>
                                          <p:spTgt spid="41"/>
                                        </p:tgtEl>
                                      </p:cBhvr>
                                    </p:animEffect>
                                    <p:anim calcmode="lin" valueType="num">
                                      <p:cBhvr>
                                        <p:cTn id="102" dur="1000" fill="hold"/>
                                        <p:tgtEl>
                                          <p:spTgt spid="41"/>
                                        </p:tgtEl>
                                        <p:attrNameLst>
                                          <p:attrName>ppt_x</p:attrName>
                                        </p:attrNameLst>
                                      </p:cBhvr>
                                      <p:tavLst>
                                        <p:tav tm="0">
                                          <p:val>
                                            <p:strVal val="#ppt_x"/>
                                          </p:val>
                                        </p:tav>
                                        <p:tav tm="100000">
                                          <p:val>
                                            <p:strVal val="#ppt_x"/>
                                          </p:val>
                                        </p:tav>
                                      </p:tavLst>
                                    </p:anim>
                                    <p:anim calcmode="lin" valueType="num">
                                      <p:cBhvr>
                                        <p:cTn id="103" dur="1000" fill="hold"/>
                                        <p:tgtEl>
                                          <p:spTgt spid="41"/>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0"/>
                                  </p:stCondLst>
                                  <p:childTnLst>
                                    <p:set>
                                      <p:cBhvr>
                                        <p:cTn id="105" dur="1" fill="hold">
                                          <p:stCondLst>
                                            <p:cond delay="0"/>
                                          </p:stCondLst>
                                        </p:cTn>
                                        <p:tgtEl>
                                          <p:spTgt spid="42"/>
                                        </p:tgtEl>
                                        <p:attrNameLst>
                                          <p:attrName>style.visibility</p:attrName>
                                        </p:attrNameLst>
                                      </p:cBhvr>
                                      <p:to>
                                        <p:strVal val="visible"/>
                                      </p:to>
                                    </p:set>
                                    <p:animEffect transition="in" filter="fade">
                                      <p:cBhvr>
                                        <p:cTn id="106" dur="1000"/>
                                        <p:tgtEl>
                                          <p:spTgt spid="42"/>
                                        </p:tgtEl>
                                      </p:cBhvr>
                                    </p:animEffect>
                                    <p:anim calcmode="lin" valueType="num">
                                      <p:cBhvr>
                                        <p:cTn id="107" dur="1000" fill="hold"/>
                                        <p:tgtEl>
                                          <p:spTgt spid="42"/>
                                        </p:tgtEl>
                                        <p:attrNameLst>
                                          <p:attrName>ppt_x</p:attrName>
                                        </p:attrNameLst>
                                      </p:cBhvr>
                                      <p:tavLst>
                                        <p:tav tm="0">
                                          <p:val>
                                            <p:strVal val="#ppt_x"/>
                                          </p:val>
                                        </p:tav>
                                        <p:tav tm="100000">
                                          <p:val>
                                            <p:strVal val="#ppt_x"/>
                                          </p:val>
                                        </p:tav>
                                      </p:tavLst>
                                    </p:anim>
                                    <p:anim calcmode="lin" valueType="num">
                                      <p:cBhvr>
                                        <p:cTn id="108" dur="1000" fill="hold"/>
                                        <p:tgtEl>
                                          <p:spTgt spid="42"/>
                                        </p:tgtEl>
                                        <p:attrNameLst>
                                          <p:attrName>ppt_y</p:attrName>
                                        </p:attrNameLst>
                                      </p:cBhvr>
                                      <p:tavLst>
                                        <p:tav tm="0">
                                          <p:val>
                                            <p:strVal val="#ppt_y+.1"/>
                                          </p:val>
                                        </p:tav>
                                        <p:tav tm="100000">
                                          <p:val>
                                            <p:strVal val="#ppt_y"/>
                                          </p:val>
                                        </p:tav>
                                      </p:tavLst>
                                    </p:anim>
                                  </p:childTnLst>
                                </p:cTn>
                              </p:par>
                              <p:par>
                                <p:cTn id="109" presetID="42" presetClass="entr" presetSubtype="0" fill="hold" nodeType="withEffect">
                                  <p:stCondLst>
                                    <p:cond delay="0"/>
                                  </p:stCondLst>
                                  <p:childTnLst>
                                    <p:set>
                                      <p:cBhvr>
                                        <p:cTn id="110" dur="1" fill="hold">
                                          <p:stCondLst>
                                            <p:cond delay="0"/>
                                          </p:stCondLst>
                                        </p:cTn>
                                        <p:tgtEl>
                                          <p:spTgt spid="32"/>
                                        </p:tgtEl>
                                        <p:attrNameLst>
                                          <p:attrName>style.visibility</p:attrName>
                                        </p:attrNameLst>
                                      </p:cBhvr>
                                      <p:to>
                                        <p:strVal val="visible"/>
                                      </p:to>
                                    </p:set>
                                    <p:animEffect transition="in" filter="fade">
                                      <p:cBhvr>
                                        <p:cTn id="111" dur="1000"/>
                                        <p:tgtEl>
                                          <p:spTgt spid="32"/>
                                        </p:tgtEl>
                                      </p:cBhvr>
                                    </p:animEffect>
                                    <p:anim calcmode="lin" valueType="num">
                                      <p:cBhvr>
                                        <p:cTn id="112" dur="1000" fill="hold"/>
                                        <p:tgtEl>
                                          <p:spTgt spid="32"/>
                                        </p:tgtEl>
                                        <p:attrNameLst>
                                          <p:attrName>ppt_x</p:attrName>
                                        </p:attrNameLst>
                                      </p:cBhvr>
                                      <p:tavLst>
                                        <p:tav tm="0">
                                          <p:val>
                                            <p:strVal val="#ppt_x"/>
                                          </p:val>
                                        </p:tav>
                                        <p:tav tm="100000">
                                          <p:val>
                                            <p:strVal val="#ppt_x"/>
                                          </p:val>
                                        </p:tav>
                                      </p:tavLst>
                                    </p:anim>
                                    <p:anim calcmode="lin" valueType="num">
                                      <p:cBhvr>
                                        <p:cTn id="113"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42" presetClass="entr" presetSubtype="0" fill="hold" nodeType="clickEffect">
                                  <p:stCondLst>
                                    <p:cond delay="0"/>
                                  </p:stCondLst>
                                  <p:childTnLst>
                                    <p:set>
                                      <p:cBhvr>
                                        <p:cTn id="117" dur="1" fill="hold">
                                          <p:stCondLst>
                                            <p:cond delay="0"/>
                                          </p:stCondLst>
                                        </p:cTn>
                                        <p:tgtEl>
                                          <p:spTgt spid="40"/>
                                        </p:tgtEl>
                                        <p:attrNameLst>
                                          <p:attrName>style.visibility</p:attrName>
                                        </p:attrNameLst>
                                      </p:cBhvr>
                                      <p:to>
                                        <p:strVal val="visible"/>
                                      </p:to>
                                    </p:set>
                                    <p:animEffect transition="in" filter="fade">
                                      <p:cBhvr>
                                        <p:cTn id="118" dur="1000"/>
                                        <p:tgtEl>
                                          <p:spTgt spid="40"/>
                                        </p:tgtEl>
                                      </p:cBhvr>
                                    </p:animEffect>
                                    <p:anim calcmode="lin" valueType="num">
                                      <p:cBhvr>
                                        <p:cTn id="119" dur="1000" fill="hold"/>
                                        <p:tgtEl>
                                          <p:spTgt spid="40"/>
                                        </p:tgtEl>
                                        <p:attrNameLst>
                                          <p:attrName>ppt_x</p:attrName>
                                        </p:attrNameLst>
                                      </p:cBhvr>
                                      <p:tavLst>
                                        <p:tav tm="0">
                                          <p:val>
                                            <p:strVal val="#ppt_x"/>
                                          </p:val>
                                        </p:tav>
                                        <p:tav tm="100000">
                                          <p:val>
                                            <p:strVal val="#ppt_x"/>
                                          </p:val>
                                        </p:tav>
                                      </p:tavLst>
                                    </p:anim>
                                    <p:anim calcmode="lin" valueType="num">
                                      <p:cBhvr>
                                        <p:cTn id="120" dur="1000" fill="hold"/>
                                        <p:tgtEl>
                                          <p:spTgt spid="40"/>
                                        </p:tgtEl>
                                        <p:attrNameLst>
                                          <p:attrName>ppt_y</p:attrName>
                                        </p:attrNameLst>
                                      </p:cBhvr>
                                      <p:tavLst>
                                        <p:tav tm="0">
                                          <p:val>
                                            <p:strVal val="#ppt_y+.1"/>
                                          </p:val>
                                        </p:tav>
                                        <p:tav tm="100000">
                                          <p:val>
                                            <p:strVal val="#ppt_y"/>
                                          </p:val>
                                        </p:tav>
                                      </p:tavLst>
                                    </p:anim>
                                  </p:childTnLst>
                                </p:cTn>
                              </p:par>
                              <p:par>
                                <p:cTn id="121" presetID="42" presetClass="entr" presetSubtype="0" fill="hold" nodeType="withEffect">
                                  <p:stCondLst>
                                    <p:cond delay="0"/>
                                  </p:stCondLst>
                                  <p:childTnLst>
                                    <p:set>
                                      <p:cBhvr>
                                        <p:cTn id="122" dur="1" fill="hold">
                                          <p:stCondLst>
                                            <p:cond delay="0"/>
                                          </p:stCondLst>
                                        </p:cTn>
                                        <p:tgtEl>
                                          <p:spTgt spid="28"/>
                                        </p:tgtEl>
                                        <p:attrNameLst>
                                          <p:attrName>style.visibility</p:attrName>
                                        </p:attrNameLst>
                                      </p:cBhvr>
                                      <p:to>
                                        <p:strVal val="visible"/>
                                      </p:to>
                                    </p:set>
                                    <p:animEffect transition="in" filter="fade">
                                      <p:cBhvr>
                                        <p:cTn id="123" dur="1000"/>
                                        <p:tgtEl>
                                          <p:spTgt spid="28"/>
                                        </p:tgtEl>
                                      </p:cBhvr>
                                    </p:animEffect>
                                    <p:anim calcmode="lin" valueType="num">
                                      <p:cBhvr>
                                        <p:cTn id="124" dur="1000" fill="hold"/>
                                        <p:tgtEl>
                                          <p:spTgt spid="28"/>
                                        </p:tgtEl>
                                        <p:attrNameLst>
                                          <p:attrName>ppt_x</p:attrName>
                                        </p:attrNameLst>
                                      </p:cBhvr>
                                      <p:tavLst>
                                        <p:tav tm="0">
                                          <p:val>
                                            <p:strVal val="#ppt_x"/>
                                          </p:val>
                                        </p:tav>
                                        <p:tav tm="100000">
                                          <p:val>
                                            <p:strVal val="#ppt_x"/>
                                          </p:val>
                                        </p:tav>
                                      </p:tavLst>
                                    </p:anim>
                                    <p:anim calcmode="lin" valueType="num">
                                      <p:cBhvr>
                                        <p:cTn id="125" dur="1000" fill="hold"/>
                                        <p:tgtEl>
                                          <p:spTgt spid="28"/>
                                        </p:tgtEl>
                                        <p:attrNameLst>
                                          <p:attrName>ppt_y</p:attrName>
                                        </p:attrNameLst>
                                      </p:cBhvr>
                                      <p:tavLst>
                                        <p:tav tm="0">
                                          <p:val>
                                            <p:strVal val="#ppt_y+.1"/>
                                          </p:val>
                                        </p:tav>
                                        <p:tav tm="100000">
                                          <p:val>
                                            <p:strVal val="#ppt_y"/>
                                          </p:val>
                                        </p:tav>
                                      </p:tavLst>
                                    </p:anim>
                                  </p:childTnLst>
                                </p:cTn>
                              </p:par>
                              <p:par>
                                <p:cTn id="126" presetID="42" presetClass="entr" presetSubtype="0" fill="hold" nodeType="withEffect">
                                  <p:stCondLst>
                                    <p:cond delay="0"/>
                                  </p:stCondLst>
                                  <p:childTnLst>
                                    <p:set>
                                      <p:cBhvr>
                                        <p:cTn id="127" dur="1" fill="hold">
                                          <p:stCondLst>
                                            <p:cond delay="0"/>
                                          </p:stCondLst>
                                        </p:cTn>
                                        <p:tgtEl>
                                          <p:spTgt spid="34"/>
                                        </p:tgtEl>
                                        <p:attrNameLst>
                                          <p:attrName>style.visibility</p:attrName>
                                        </p:attrNameLst>
                                      </p:cBhvr>
                                      <p:to>
                                        <p:strVal val="visible"/>
                                      </p:to>
                                    </p:set>
                                    <p:animEffect transition="in" filter="fade">
                                      <p:cBhvr>
                                        <p:cTn id="128" dur="1000"/>
                                        <p:tgtEl>
                                          <p:spTgt spid="34"/>
                                        </p:tgtEl>
                                      </p:cBhvr>
                                    </p:animEffect>
                                    <p:anim calcmode="lin" valueType="num">
                                      <p:cBhvr>
                                        <p:cTn id="129" dur="1000" fill="hold"/>
                                        <p:tgtEl>
                                          <p:spTgt spid="34"/>
                                        </p:tgtEl>
                                        <p:attrNameLst>
                                          <p:attrName>ppt_x</p:attrName>
                                        </p:attrNameLst>
                                      </p:cBhvr>
                                      <p:tavLst>
                                        <p:tav tm="0">
                                          <p:val>
                                            <p:strVal val="#ppt_x"/>
                                          </p:val>
                                        </p:tav>
                                        <p:tav tm="100000">
                                          <p:val>
                                            <p:strVal val="#ppt_x"/>
                                          </p:val>
                                        </p:tav>
                                      </p:tavLst>
                                    </p:anim>
                                    <p:anim calcmode="lin" valueType="num">
                                      <p:cBhvr>
                                        <p:cTn id="130" dur="1000" fill="hold"/>
                                        <p:tgtEl>
                                          <p:spTgt spid="34"/>
                                        </p:tgtEl>
                                        <p:attrNameLst>
                                          <p:attrName>ppt_y</p:attrName>
                                        </p:attrNameLst>
                                      </p:cBhvr>
                                      <p:tavLst>
                                        <p:tav tm="0">
                                          <p:val>
                                            <p:strVal val="#ppt_y+.1"/>
                                          </p:val>
                                        </p:tav>
                                        <p:tav tm="100000">
                                          <p:val>
                                            <p:strVal val="#ppt_y"/>
                                          </p:val>
                                        </p:tav>
                                      </p:tavLst>
                                    </p:anim>
                                  </p:childTnLst>
                                </p:cTn>
                              </p:par>
                              <p:par>
                                <p:cTn id="131" presetID="42" presetClass="entr" presetSubtype="0" fill="hold" nodeType="withEffect">
                                  <p:stCondLst>
                                    <p:cond delay="0"/>
                                  </p:stCondLst>
                                  <p:childTnLst>
                                    <p:set>
                                      <p:cBhvr>
                                        <p:cTn id="132" dur="1" fill="hold">
                                          <p:stCondLst>
                                            <p:cond delay="0"/>
                                          </p:stCondLst>
                                        </p:cTn>
                                        <p:tgtEl>
                                          <p:spTgt spid="29"/>
                                        </p:tgtEl>
                                        <p:attrNameLst>
                                          <p:attrName>style.visibility</p:attrName>
                                        </p:attrNameLst>
                                      </p:cBhvr>
                                      <p:to>
                                        <p:strVal val="visible"/>
                                      </p:to>
                                    </p:set>
                                    <p:animEffect transition="in" filter="fade">
                                      <p:cBhvr>
                                        <p:cTn id="133" dur="1000"/>
                                        <p:tgtEl>
                                          <p:spTgt spid="29"/>
                                        </p:tgtEl>
                                      </p:cBhvr>
                                    </p:animEffect>
                                    <p:anim calcmode="lin" valueType="num">
                                      <p:cBhvr>
                                        <p:cTn id="134" dur="1000" fill="hold"/>
                                        <p:tgtEl>
                                          <p:spTgt spid="29"/>
                                        </p:tgtEl>
                                        <p:attrNameLst>
                                          <p:attrName>ppt_x</p:attrName>
                                        </p:attrNameLst>
                                      </p:cBhvr>
                                      <p:tavLst>
                                        <p:tav tm="0">
                                          <p:val>
                                            <p:strVal val="#ppt_x"/>
                                          </p:val>
                                        </p:tav>
                                        <p:tav tm="100000">
                                          <p:val>
                                            <p:strVal val="#ppt_x"/>
                                          </p:val>
                                        </p:tav>
                                      </p:tavLst>
                                    </p:anim>
                                    <p:anim calcmode="lin" valueType="num">
                                      <p:cBhvr>
                                        <p:cTn id="135" dur="1000" fill="hold"/>
                                        <p:tgtEl>
                                          <p:spTgt spid="29"/>
                                        </p:tgtEl>
                                        <p:attrNameLst>
                                          <p:attrName>ppt_y</p:attrName>
                                        </p:attrNameLst>
                                      </p:cBhvr>
                                      <p:tavLst>
                                        <p:tav tm="0">
                                          <p:val>
                                            <p:strVal val="#ppt_y+.1"/>
                                          </p:val>
                                        </p:tav>
                                        <p:tav tm="100000">
                                          <p:val>
                                            <p:strVal val="#ppt_y"/>
                                          </p:val>
                                        </p:tav>
                                      </p:tavLst>
                                    </p:anim>
                                  </p:childTnLst>
                                </p:cTn>
                              </p:par>
                              <p:par>
                                <p:cTn id="136" presetID="42" presetClass="entr" presetSubtype="0" fill="hold" nodeType="withEffect">
                                  <p:stCondLst>
                                    <p:cond delay="0"/>
                                  </p:stCondLst>
                                  <p:childTnLst>
                                    <p:set>
                                      <p:cBhvr>
                                        <p:cTn id="137" dur="1" fill="hold">
                                          <p:stCondLst>
                                            <p:cond delay="0"/>
                                          </p:stCondLst>
                                        </p:cTn>
                                        <p:tgtEl>
                                          <p:spTgt spid="35"/>
                                        </p:tgtEl>
                                        <p:attrNameLst>
                                          <p:attrName>style.visibility</p:attrName>
                                        </p:attrNameLst>
                                      </p:cBhvr>
                                      <p:to>
                                        <p:strVal val="visible"/>
                                      </p:to>
                                    </p:set>
                                    <p:animEffect transition="in" filter="fade">
                                      <p:cBhvr>
                                        <p:cTn id="138" dur="1000"/>
                                        <p:tgtEl>
                                          <p:spTgt spid="35"/>
                                        </p:tgtEl>
                                      </p:cBhvr>
                                    </p:animEffect>
                                    <p:anim calcmode="lin" valueType="num">
                                      <p:cBhvr>
                                        <p:cTn id="139" dur="1000" fill="hold"/>
                                        <p:tgtEl>
                                          <p:spTgt spid="35"/>
                                        </p:tgtEl>
                                        <p:attrNameLst>
                                          <p:attrName>ppt_x</p:attrName>
                                        </p:attrNameLst>
                                      </p:cBhvr>
                                      <p:tavLst>
                                        <p:tav tm="0">
                                          <p:val>
                                            <p:strVal val="#ppt_x"/>
                                          </p:val>
                                        </p:tav>
                                        <p:tav tm="100000">
                                          <p:val>
                                            <p:strVal val="#ppt_x"/>
                                          </p:val>
                                        </p:tav>
                                      </p:tavLst>
                                    </p:anim>
                                    <p:anim calcmode="lin" valueType="num">
                                      <p:cBhvr>
                                        <p:cTn id="140"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42" presetClass="entr" presetSubtype="0" fill="hold" nodeType="clickEffect">
                                  <p:stCondLst>
                                    <p:cond delay="0"/>
                                  </p:stCondLst>
                                  <p:childTnLst>
                                    <p:set>
                                      <p:cBhvr>
                                        <p:cTn id="144" dur="1" fill="hold">
                                          <p:stCondLst>
                                            <p:cond delay="0"/>
                                          </p:stCondLst>
                                        </p:cTn>
                                        <p:tgtEl>
                                          <p:spTgt spid="25"/>
                                        </p:tgtEl>
                                        <p:attrNameLst>
                                          <p:attrName>style.visibility</p:attrName>
                                        </p:attrNameLst>
                                      </p:cBhvr>
                                      <p:to>
                                        <p:strVal val="visible"/>
                                      </p:to>
                                    </p:set>
                                    <p:animEffect transition="in" filter="fade">
                                      <p:cBhvr>
                                        <p:cTn id="145" dur="1000"/>
                                        <p:tgtEl>
                                          <p:spTgt spid="25"/>
                                        </p:tgtEl>
                                      </p:cBhvr>
                                    </p:animEffect>
                                    <p:anim calcmode="lin" valueType="num">
                                      <p:cBhvr>
                                        <p:cTn id="146" dur="1000" fill="hold"/>
                                        <p:tgtEl>
                                          <p:spTgt spid="25"/>
                                        </p:tgtEl>
                                        <p:attrNameLst>
                                          <p:attrName>ppt_x</p:attrName>
                                        </p:attrNameLst>
                                      </p:cBhvr>
                                      <p:tavLst>
                                        <p:tav tm="0">
                                          <p:val>
                                            <p:strVal val="#ppt_x"/>
                                          </p:val>
                                        </p:tav>
                                        <p:tav tm="100000">
                                          <p:val>
                                            <p:strVal val="#ppt_x"/>
                                          </p:val>
                                        </p:tav>
                                      </p:tavLst>
                                    </p:anim>
                                    <p:anim calcmode="lin" valueType="num">
                                      <p:cBhvr>
                                        <p:cTn id="147" dur="1000" fill="hold"/>
                                        <p:tgtEl>
                                          <p:spTgt spid="25"/>
                                        </p:tgtEl>
                                        <p:attrNameLst>
                                          <p:attrName>ppt_y</p:attrName>
                                        </p:attrNameLst>
                                      </p:cBhvr>
                                      <p:tavLst>
                                        <p:tav tm="0">
                                          <p:val>
                                            <p:strVal val="#ppt_y+.1"/>
                                          </p:val>
                                        </p:tav>
                                        <p:tav tm="100000">
                                          <p:val>
                                            <p:strVal val="#ppt_y"/>
                                          </p:val>
                                        </p:tav>
                                      </p:tavLst>
                                    </p:anim>
                                  </p:childTnLst>
                                </p:cTn>
                              </p:par>
                              <p:par>
                                <p:cTn id="148" presetID="42" presetClass="entr" presetSubtype="0" fill="hold" nodeType="withEffect">
                                  <p:stCondLst>
                                    <p:cond delay="0"/>
                                  </p:stCondLst>
                                  <p:childTnLst>
                                    <p:set>
                                      <p:cBhvr>
                                        <p:cTn id="149" dur="1" fill="hold">
                                          <p:stCondLst>
                                            <p:cond delay="0"/>
                                          </p:stCondLst>
                                        </p:cTn>
                                        <p:tgtEl>
                                          <p:spTgt spid="30"/>
                                        </p:tgtEl>
                                        <p:attrNameLst>
                                          <p:attrName>style.visibility</p:attrName>
                                        </p:attrNameLst>
                                      </p:cBhvr>
                                      <p:to>
                                        <p:strVal val="visible"/>
                                      </p:to>
                                    </p:set>
                                    <p:animEffect transition="in" filter="fade">
                                      <p:cBhvr>
                                        <p:cTn id="150" dur="1000"/>
                                        <p:tgtEl>
                                          <p:spTgt spid="30"/>
                                        </p:tgtEl>
                                      </p:cBhvr>
                                    </p:animEffect>
                                    <p:anim calcmode="lin" valueType="num">
                                      <p:cBhvr>
                                        <p:cTn id="151" dur="1000" fill="hold"/>
                                        <p:tgtEl>
                                          <p:spTgt spid="30"/>
                                        </p:tgtEl>
                                        <p:attrNameLst>
                                          <p:attrName>ppt_x</p:attrName>
                                        </p:attrNameLst>
                                      </p:cBhvr>
                                      <p:tavLst>
                                        <p:tav tm="0">
                                          <p:val>
                                            <p:strVal val="#ppt_x"/>
                                          </p:val>
                                        </p:tav>
                                        <p:tav tm="100000">
                                          <p:val>
                                            <p:strVal val="#ppt_x"/>
                                          </p:val>
                                        </p:tav>
                                      </p:tavLst>
                                    </p:anim>
                                    <p:anim calcmode="lin" valueType="num">
                                      <p:cBhvr>
                                        <p:cTn id="152" dur="1000" fill="hold"/>
                                        <p:tgtEl>
                                          <p:spTgt spid="30"/>
                                        </p:tgtEl>
                                        <p:attrNameLst>
                                          <p:attrName>ppt_y</p:attrName>
                                        </p:attrNameLst>
                                      </p:cBhvr>
                                      <p:tavLst>
                                        <p:tav tm="0">
                                          <p:val>
                                            <p:strVal val="#ppt_y+.1"/>
                                          </p:val>
                                        </p:tav>
                                        <p:tav tm="100000">
                                          <p:val>
                                            <p:strVal val="#ppt_y"/>
                                          </p:val>
                                        </p:tav>
                                      </p:tavLst>
                                    </p:anim>
                                  </p:childTnLst>
                                </p:cTn>
                              </p:par>
                              <p:par>
                                <p:cTn id="153" presetID="42" presetClass="entr" presetSubtype="0" fill="hold" nodeType="withEffect">
                                  <p:stCondLst>
                                    <p:cond delay="0"/>
                                  </p:stCondLst>
                                  <p:childTnLst>
                                    <p:set>
                                      <p:cBhvr>
                                        <p:cTn id="154" dur="1" fill="hold">
                                          <p:stCondLst>
                                            <p:cond delay="0"/>
                                          </p:stCondLst>
                                        </p:cTn>
                                        <p:tgtEl>
                                          <p:spTgt spid="31"/>
                                        </p:tgtEl>
                                        <p:attrNameLst>
                                          <p:attrName>style.visibility</p:attrName>
                                        </p:attrNameLst>
                                      </p:cBhvr>
                                      <p:to>
                                        <p:strVal val="visible"/>
                                      </p:to>
                                    </p:set>
                                    <p:animEffect transition="in" filter="fade">
                                      <p:cBhvr>
                                        <p:cTn id="155" dur="1000"/>
                                        <p:tgtEl>
                                          <p:spTgt spid="31"/>
                                        </p:tgtEl>
                                      </p:cBhvr>
                                    </p:animEffect>
                                    <p:anim calcmode="lin" valueType="num">
                                      <p:cBhvr>
                                        <p:cTn id="156" dur="1000" fill="hold"/>
                                        <p:tgtEl>
                                          <p:spTgt spid="31"/>
                                        </p:tgtEl>
                                        <p:attrNameLst>
                                          <p:attrName>ppt_x</p:attrName>
                                        </p:attrNameLst>
                                      </p:cBhvr>
                                      <p:tavLst>
                                        <p:tav tm="0">
                                          <p:val>
                                            <p:strVal val="#ppt_x"/>
                                          </p:val>
                                        </p:tav>
                                        <p:tav tm="100000">
                                          <p:val>
                                            <p:strVal val="#ppt_x"/>
                                          </p:val>
                                        </p:tav>
                                      </p:tavLst>
                                    </p:anim>
                                    <p:anim calcmode="lin" valueType="num">
                                      <p:cBhvr>
                                        <p:cTn id="157" dur="1000" fill="hold"/>
                                        <p:tgtEl>
                                          <p:spTgt spid="31"/>
                                        </p:tgtEl>
                                        <p:attrNameLst>
                                          <p:attrName>ppt_y</p:attrName>
                                        </p:attrNameLst>
                                      </p:cBhvr>
                                      <p:tavLst>
                                        <p:tav tm="0">
                                          <p:val>
                                            <p:strVal val="#ppt_y+.1"/>
                                          </p:val>
                                        </p:tav>
                                        <p:tav tm="100000">
                                          <p:val>
                                            <p:strVal val="#ppt_y"/>
                                          </p:val>
                                        </p:tav>
                                      </p:tavLst>
                                    </p:anim>
                                  </p:childTnLst>
                                </p:cTn>
                              </p:par>
                              <p:par>
                                <p:cTn id="158" presetID="42" presetClass="entr" presetSubtype="0" fill="hold" nodeType="withEffect">
                                  <p:stCondLst>
                                    <p:cond delay="0"/>
                                  </p:stCondLst>
                                  <p:childTnLst>
                                    <p:set>
                                      <p:cBhvr>
                                        <p:cTn id="159" dur="1" fill="hold">
                                          <p:stCondLst>
                                            <p:cond delay="0"/>
                                          </p:stCondLst>
                                        </p:cTn>
                                        <p:tgtEl>
                                          <p:spTgt spid="36"/>
                                        </p:tgtEl>
                                        <p:attrNameLst>
                                          <p:attrName>style.visibility</p:attrName>
                                        </p:attrNameLst>
                                      </p:cBhvr>
                                      <p:to>
                                        <p:strVal val="visible"/>
                                      </p:to>
                                    </p:set>
                                    <p:animEffect transition="in" filter="fade">
                                      <p:cBhvr>
                                        <p:cTn id="160" dur="1000"/>
                                        <p:tgtEl>
                                          <p:spTgt spid="36"/>
                                        </p:tgtEl>
                                      </p:cBhvr>
                                    </p:animEffect>
                                    <p:anim calcmode="lin" valueType="num">
                                      <p:cBhvr>
                                        <p:cTn id="161" dur="1000" fill="hold"/>
                                        <p:tgtEl>
                                          <p:spTgt spid="36"/>
                                        </p:tgtEl>
                                        <p:attrNameLst>
                                          <p:attrName>ppt_x</p:attrName>
                                        </p:attrNameLst>
                                      </p:cBhvr>
                                      <p:tavLst>
                                        <p:tav tm="0">
                                          <p:val>
                                            <p:strVal val="#ppt_x"/>
                                          </p:val>
                                        </p:tav>
                                        <p:tav tm="100000">
                                          <p:val>
                                            <p:strVal val="#ppt_x"/>
                                          </p:val>
                                        </p:tav>
                                      </p:tavLst>
                                    </p:anim>
                                    <p:anim calcmode="lin" valueType="num">
                                      <p:cBhvr>
                                        <p:cTn id="162" dur="1000" fill="hold"/>
                                        <p:tgtEl>
                                          <p:spTgt spid="36"/>
                                        </p:tgtEl>
                                        <p:attrNameLst>
                                          <p:attrName>ppt_y</p:attrName>
                                        </p:attrNameLst>
                                      </p:cBhvr>
                                      <p:tavLst>
                                        <p:tav tm="0">
                                          <p:val>
                                            <p:strVal val="#ppt_y+.1"/>
                                          </p:val>
                                        </p:tav>
                                        <p:tav tm="100000">
                                          <p:val>
                                            <p:strVal val="#ppt_y"/>
                                          </p:val>
                                        </p:tav>
                                      </p:tavLst>
                                    </p:anim>
                                  </p:childTnLst>
                                </p:cTn>
                              </p:par>
                              <p:par>
                                <p:cTn id="163" presetID="42" presetClass="entr" presetSubtype="0" fill="hold" nodeType="withEffect">
                                  <p:stCondLst>
                                    <p:cond delay="0"/>
                                  </p:stCondLst>
                                  <p:childTnLst>
                                    <p:set>
                                      <p:cBhvr>
                                        <p:cTn id="164" dur="1" fill="hold">
                                          <p:stCondLst>
                                            <p:cond delay="0"/>
                                          </p:stCondLst>
                                        </p:cTn>
                                        <p:tgtEl>
                                          <p:spTgt spid="37"/>
                                        </p:tgtEl>
                                        <p:attrNameLst>
                                          <p:attrName>style.visibility</p:attrName>
                                        </p:attrNameLst>
                                      </p:cBhvr>
                                      <p:to>
                                        <p:strVal val="visible"/>
                                      </p:to>
                                    </p:set>
                                    <p:animEffect transition="in" filter="fade">
                                      <p:cBhvr>
                                        <p:cTn id="165" dur="1000"/>
                                        <p:tgtEl>
                                          <p:spTgt spid="37"/>
                                        </p:tgtEl>
                                      </p:cBhvr>
                                    </p:animEffect>
                                    <p:anim calcmode="lin" valueType="num">
                                      <p:cBhvr>
                                        <p:cTn id="166" dur="1000" fill="hold"/>
                                        <p:tgtEl>
                                          <p:spTgt spid="37"/>
                                        </p:tgtEl>
                                        <p:attrNameLst>
                                          <p:attrName>ppt_x</p:attrName>
                                        </p:attrNameLst>
                                      </p:cBhvr>
                                      <p:tavLst>
                                        <p:tav tm="0">
                                          <p:val>
                                            <p:strVal val="#ppt_x"/>
                                          </p:val>
                                        </p:tav>
                                        <p:tav tm="100000">
                                          <p:val>
                                            <p:strVal val="#ppt_x"/>
                                          </p:val>
                                        </p:tav>
                                      </p:tavLst>
                                    </p:anim>
                                    <p:anim calcmode="lin" valueType="num">
                                      <p:cBhvr>
                                        <p:cTn id="167"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68" fill="hold">
                      <p:stCondLst>
                        <p:cond delay="indefinite"/>
                      </p:stCondLst>
                      <p:childTnLst>
                        <p:par>
                          <p:cTn id="169" fill="hold">
                            <p:stCondLst>
                              <p:cond delay="0"/>
                            </p:stCondLst>
                            <p:childTnLst>
                              <p:par>
                                <p:cTn id="170" presetID="2" presetClass="entr" presetSubtype="4" fill="hold" grpId="0" nodeType="clickEffect">
                                  <p:stCondLst>
                                    <p:cond delay="0"/>
                                  </p:stCondLst>
                                  <p:childTnLst>
                                    <p:set>
                                      <p:cBhvr>
                                        <p:cTn id="171" dur="1" fill="hold">
                                          <p:stCondLst>
                                            <p:cond delay="0"/>
                                          </p:stCondLst>
                                        </p:cTn>
                                        <p:tgtEl>
                                          <p:spTgt spid="51"/>
                                        </p:tgtEl>
                                        <p:attrNameLst>
                                          <p:attrName>style.visibility</p:attrName>
                                        </p:attrNameLst>
                                      </p:cBhvr>
                                      <p:to>
                                        <p:strVal val="visible"/>
                                      </p:to>
                                    </p:set>
                                    <p:anim calcmode="lin" valueType="num">
                                      <p:cBhvr additive="base">
                                        <p:cTn id="172" dur="500" fill="hold"/>
                                        <p:tgtEl>
                                          <p:spTgt spid="51"/>
                                        </p:tgtEl>
                                        <p:attrNameLst>
                                          <p:attrName>ppt_x</p:attrName>
                                        </p:attrNameLst>
                                      </p:cBhvr>
                                      <p:tavLst>
                                        <p:tav tm="0">
                                          <p:val>
                                            <p:strVal val="#ppt_x"/>
                                          </p:val>
                                        </p:tav>
                                        <p:tav tm="100000">
                                          <p:val>
                                            <p:strVal val="#ppt_x"/>
                                          </p:val>
                                        </p:tav>
                                      </p:tavLst>
                                    </p:anim>
                                    <p:anim calcmode="lin" valueType="num">
                                      <p:cBhvr additive="base">
                                        <p:cTn id="173" dur="500" fill="hold"/>
                                        <p:tgtEl>
                                          <p:spTgt spid="51"/>
                                        </p:tgtEl>
                                        <p:attrNameLst>
                                          <p:attrName>ppt_y</p:attrName>
                                        </p:attrNameLst>
                                      </p:cBhvr>
                                      <p:tavLst>
                                        <p:tav tm="0">
                                          <p:val>
                                            <p:strVal val="1+#ppt_h/2"/>
                                          </p:val>
                                        </p:tav>
                                        <p:tav tm="100000">
                                          <p:val>
                                            <p:strVal val="#ppt_y"/>
                                          </p:val>
                                        </p:tav>
                                      </p:tavLst>
                                    </p:anim>
                                  </p:childTnLst>
                                </p:cTn>
                              </p:par>
                              <p:par>
                                <p:cTn id="174" presetID="2" presetClass="entr" presetSubtype="4" fill="hold" grpId="0" nodeType="withEffect">
                                  <p:stCondLst>
                                    <p:cond delay="0"/>
                                  </p:stCondLst>
                                  <p:childTnLst>
                                    <p:set>
                                      <p:cBhvr>
                                        <p:cTn id="175" dur="1" fill="hold">
                                          <p:stCondLst>
                                            <p:cond delay="0"/>
                                          </p:stCondLst>
                                        </p:cTn>
                                        <p:tgtEl>
                                          <p:spTgt spid="49"/>
                                        </p:tgtEl>
                                        <p:attrNameLst>
                                          <p:attrName>style.visibility</p:attrName>
                                        </p:attrNameLst>
                                      </p:cBhvr>
                                      <p:to>
                                        <p:strVal val="visible"/>
                                      </p:to>
                                    </p:set>
                                    <p:anim calcmode="lin" valueType="num">
                                      <p:cBhvr additive="base">
                                        <p:cTn id="176" dur="500" fill="hold"/>
                                        <p:tgtEl>
                                          <p:spTgt spid="49"/>
                                        </p:tgtEl>
                                        <p:attrNameLst>
                                          <p:attrName>ppt_x</p:attrName>
                                        </p:attrNameLst>
                                      </p:cBhvr>
                                      <p:tavLst>
                                        <p:tav tm="0">
                                          <p:val>
                                            <p:strVal val="#ppt_x"/>
                                          </p:val>
                                        </p:tav>
                                        <p:tav tm="100000">
                                          <p:val>
                                            <p:strVal val="#ppt_x"/>
                                          </p:val>
                                        </p:tav>
                                      </p:tavLst>
                                    </p:anim>
                                    <p:anim calcmode="lin" valueType="num">
                                      <p:cBhvr additive="base">
                                        <p:cTn id="177" dur="500" fill="hold"/>
                                        <p:tgtEl>
                                          <p:spTgt spid="49"/>
                                        </p:tgtEl>
                                        <p:attrNameLst>
                                          <p:attrName>ppt_y</p:attrName>
                                        </p:attrNameLst>
                                      </p:cBhvr>
                                      <p:tavLst>
                                        <p:tav tm="0">
                                          <p:val>
                                            <p:strVal val="1+#ppt_h/2"/>
                                          </p:val>
                                        </p:tav>
                                        <p:tav tm="100000">
                                          <p:val>
                                            <p:strVal val="#ppt_y"/>
                                          </p:val>
                                        </p:tav>
                                      </p:tavLst>
                                    </p:anim>
                                  </p:childTnLst>
                                </p:cTn>
                              </p:par>
                              <p:par>
                                <p:cTn id="178" presetID="2" presetClass="entr" presetSubtype="4" fill="hold" grpId="0" nodeType="withEffect">
                                  <p:stCondLst>
                                    <p:cond delay="0"/>
                                  </p:stCondLst>
                                  <p:childTnLst>
                                    <p:set>
                                      <p:cBhvr>
                                        <p:cTn id="179" dur="1" fill="hold">
                                          <p:stCondLst>
                                            <p:cond delay="0"/>
                                          </p:stCondLst>
                                        </p:cTn>
                                        <p:tgtEl>
                                          <p:spTgt spid="52"/>
                                        </p:tgtEl>
                                        <p:attrNameLst>
                                          <p:attrName>style.visibility</p:attrName>
                                        </p:attrNameLst>
                                      </p:cBhvr>
                                      <p:to>
                                        <p:strVal val="visible"/>
                                      </p:to>
                                    </p:set>
                                    <p:anim calcmode="lin" valueType="num">
                                      <p:cBhvr additive="base">
                                        <p:cTn id="180" dur="500" fill="hold"/>
                                        <p:tgtEl>
                                          <p:spTgt spid="52"/>
                                        </p:tgtEl>
                                        <p:attrNameLst>
                                          <p:attrName>ppt_x</p:attrName>
                                        </p:attrNameLst>
                                      </p:cBhvr>
                                      <p:tavLst>
                                        <p:tav tm="0">
                                          <p:val>
                                            <p:strVal val="#ppt_x"/>
                                          </p:val>
                                        </p:tav>
                                        <p:tav tm="100000">
                                          <p:val>
                                            <p:strVal val="#ppt_x"/>
                                          </p:val>
                                        </p:tav>
                                      </p:tavLst>
                                    </p:anim>
                                    <p:anim calcmode="lin" valueType="num">
                                      <p:cBhvr additive="base">
                                        <p:cTn id="181" dur="500" fill="hold"/>
                                        <p:tgtEl>
                                          <p:spTgt spid="52"/>
                                        </p:tgtEl>
                                        <p:attrNameLst>
                                          <p:attrName>ppt_y</p:attrName>
                                        </p:attrNameLst>
                                      </p:cBhvr>
                                      <p:tavLst>
                                        <p:tav tm="0">
                                          <p:val>
                                            <p:strVal val="1+#ppt_h/2"/>
                                          </p:val>
                                        </p:tav>
                                        <p:tav tm="100000">
                                          <p:val>
                                            <p:strVal val="#ppt_y"/>
                                          </p:val>
                                        </p:tav>
                                      </p:tavLst>
                                    </p:anim>
                                  </p:childTnLst>
                                </p:cTn>
                              </p:par>
                              <p:par>
                                <p:cTn id="182" presetID="2" presetClass="entr" presetSubtype="4" fill="hold" grpId="0" nodeType="withEffect">
                                  <p:stCondLst>
                                    <p:cond delay="0"/>
                                  </p:stCondLst>
                                  <p:childTnLst>
                                    <p:set>
                                      <p:cBhvr>
                                        <p:cTn id="183" dur="1" fill="hold">
                                          <p:stCondLst>
                                            <p:cond delay="0"/>
                                          </p:stCondLst>
                                        </p:cTn>
                                        <p:tgtEl>
                                          <p:spTgt spid="50"/>
                                        </p:tgtEl>
                                        <p:attrNameLst>
                                          <p:attrName>style.visibility</p:attrName>
                                        </p:attrNameLst>
                                      </p:cBhvr>
                                      <p:to>
                                        <p:strVal val="visible"/>
                                      </p:to>
                                    </p:set>
                                    <p:anim calcmode="lin" valueType="num">
                                      <p:cBhvr additive="base">
                                        <p:cTn id="184" dur="500" fill="hold"/>
                                        <p:tgtEl>
                                          <p:spTgt spid="50"/>
                                        </p:tgtEl>
                                        <p:attrNameLst>
                                          <p:attrName>ppt_x</p:attrName>
                                        </p:attrNameLst>
                                      </p:cBhvr>
                                      <p:tavLst>
                                        <p:tav tm="0">
                                          <p:val>
                                            <p:strVal val="#ppt_x"/>
                                          </p:val>
                                        </p:tav>
                                        <p:tav tm="100000">
                                          <p:val>
                                            <p:strVal val="#ppt_x"/>
                                          </p:val>
                                        </p:tav>
                                      </p:tavLst>
                                    </p:anim>
                                    <p:anim calcmode="lin" valueType="num">
                                      <p:cBhvr additive="base">
                                        <p:cTn id="185"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186" fill="hold">
                      <p:stCondLst>
                        <p:cond delay="indefinite"/>
                      </p:stCondLst>
                      <p:childTnLst>
                        <p:par>
                          <p:cTn id="187" fill="hold">
                            <p:stCondLst>
                              <p:cond delay="0"/>
                            </p:stCondLst>
                            <p:childTnLst>
                              <p:par>
                                <p:cTn id="188" presetID="2" presetClass="entr" presetSubtype="4" fill="hold" nodeType="clickEffect">
                                  <p:stCondLst>
                                    <p:cond delay="0"/>
                                  </p:stCondLst>
                                  <p:childTnLst>
                                    <p:set>
                                      <p:cBhvr>
                                        <p:cTn id="189" dur="1" fill="hold">
                                          <p:stCondLst>
                                            <p:cond delay="0"/>
                                          </p:stCondLst>
                                        </p:cTn>
                                        <p:tgtEl>
                                          <p:spTgt spid="56"/>
                                        </p:tgtEl>
                                        <p:attrNameLst>
                                          <p:attrName>style.visibility</p:attrName>
                                        </p:attrNameLst>
                                      </p:cBhvr>
                                      <p:to>
                                        <p:strVal val="visible"/>
                                      </p:to>
                                    </p:set>
                                    <p:anim calcmode="lin" valueType="num">
                                      <p:cBhvr additive="base">
                                        <p:cTn id="190" dur="500" fill="hold"/>
                                        <p:tgtEl>
                                          <p:spTgt spid="56"/>
                                        </p:tgtEl>
                                        <p:attrNameLst>
                                          <p:attrName>ppt_x</p:attrName>
                                        </p:attrNameLst>
                                      </p:cBhvr>
                                      <p:tavLst>
                                        <p:tav tm="0">
                                          <p:val>
                                            <p:strVal val="#ppt_x"/>
                                          </p:val>
                                        </p:tav>
                                        <p:tav tm="100000">
                                          <p:val>
                                            <p:strVal val="#ppt_x"/>
                                          </p:val>
                                        </p:tav>
                                      </p:tavLst>
                                    </p:anim>
                                    <p:anim calcmode="lin" valueType="num">
                                      <p:cBhvr additive="base">
                                        <p:cTn id="191" dur="500" fill="hold"/>
                                        <p:tgtEl>
                                          <p:spTgt spid="56"/>
                                        </p:tgtEl>
                                        <p:attrNameLst>
                                          <p:attrName>ppt_y</p:attrName>
                                        </p:attrNameLst>
                                      </p:cBhvr>
                                      <p:tavLst>
                                        <p:tav tm="0">
                                          <p:val>
                                            <p:strVal val="1+#ppt_h/2"/>
                                          </p:val>
                                        </p:tav>
                                        <p:tav tm="100000">
                                          <p:val>
                                            <p:strVal val="#ppt_y"/>
                                          </p:val>
                                        </p:tav>
                                      </p:tavLst>
                                    </p:anim>
                                  </p:childTnLst>
                                </p:cTn>
                              </p:par>
                              <p:par>
                                <p:cTn id="192" presetID="2" presetClass="entr" presetSubtype="4" fill="hold" nodeType="withEffect">
                                  <p:stCondLst>
                                    <p:cond delay="0"/>
                                  </p:stCondLst>
                                  <p:childTnLst>
                                    <p:set>
                                      <p:cBhvr>
                                        <p:cTn id="193" dur="1" fill="hold">
                                          <p:stCondLst>
                                            <p:cond delay="0"/>
                                          </p:stCondLst>
                                        </p:cTn>
                                        <p:tgtEl>
                                          <p:spTgt spid="58"/>
                                        </p:tgtEl>
                                        <p:attrNameLst>
                                          <p:attrName>style.visibility</p:attrName>
                                        </p:attrNameLst>
                                      </p:cBhvr>
                                      <p:to>
                                        <p:strVal val="visible"/>
                                      </p:to>
                                    </p:set>
                                    <p:anim calcmode="lin" valueType="num">
                                      <p:cBhvr additive="base">
                                        <p:cTn id="194" dur="500" fill="hold"/>
                                        <p:tgtEl>
                                          <p:spTgt spid="58"/>
                                        </p:tgtEl>
                                        <p:attrNameLst>
                                          <p:attrName>ppt_x</p:attrName>
                                        </p:attrNameLst>
                                      </p:cBhvr>
                                      <p:tavLst>
                                        <p:tav tm="0">
                                          <p:val>
                                            <p:strVal val="#ppt_x"/>
                                          </p:val>
                                        </p:tav>
                                        <p:tav tm="100000">
                                          <p:val>
                                            <p:strVal val="#ppt_x"/>
                                          </p:val>
                                        </p:tav>
                                      </p:tavLst>
                                    </p:anim>
                                    <p:anim calcmode="lin" valueType="num">
                                      <p:cBhvr additive="base">
                                        <p:cTn id="195" dur="500" fill="hold"/>
                                        <p:tgtEl>
                                          <p:spTgt spid="58"/>
                                        </p:tgtEl>
                                        <p:attrNameLst>
                                          <p:attrName>ppt_y</p:attrName>
                                        </p:attrNameLst>
                                      </p:cBhvr>
                                      <p:tavLst>
                                        <p:tav tm="0">
                                          <p:val>
                                            <p:strVal val="1+#ppt_h/2"/>
                                          </p:val>
                                        </p:tav>
                                        <p:tav tm="100000">
                                          <p:val>
                                            <p:strVal val="#ppt_y"/>
                                          </p:val>
                                        </p:tav>
                                      </p:tavLst>
                                    </p:anim>
                                  </p:childTnLst>
                                </p:cTn>
                              </p:par>
                              <p:par>
                                <p:cTn id="196" presetID="2" presetClass="entr" presetSubtype="4" fill="hold" nodeType="withEffect">
                                  <p:stCondLst>
                                    <p:cond delay="0"/>
                                  </p:stCondLst>
                                  <p:childTnLst>
                                    <p:set>
                                      <p:cBhvr>
                                        <p:cTn id="197" dur="1" fill="hold">
                                          <p:stCondLst>
                                            <p:cond delay="0"/>
                                          </p:stCondLst>
                                        </p:cTn>
                                        <p:tgtEl>
                                          <p:spTgt spid="62"/>
                                        </p:tgtEl>
                                        <p:attrNameLst>
                                          <p:attrName>style.visibility</p:attrName>
                                        </p:attrNameLst>
                                      </p:cBhvr>
                                      <p:to>
                                        <p:strVal val="visible"/>
                                      </p:to>
                                    </p:set>
                                    <p:anim calcmode="lin" valueType="num">
                                      <p:cBhvr additive="base">
                                        <p:cTn id="198" dur="500" fill="hold"/>
                                        <p:tgtEl>
                                          <p:spTgt spid="62"/>
                                        </p:tgtEl>
                                        <p:attrNameLst>
                                          <p:attrName>ppt_x</p:attrName>
                                        </p:attrNameLst>
                                      </p:cBhvr>
                                      <p:tavLst>
                                        <p:tav tm="0">
                                          <p:val>
                                            <p:strVal val="#ppt_x"/>
                                          </p:val>
                                        </p:tav>
                                        <p:tav tm="100000">
                                          <p:val>
                                            <p:strVal val="#ppt_x"/>
                                          </p:val>
                                        </p:tav>
                                      </p:tavLst>
                                    </p:anim>
                                    <p:anim calcmode="lin" valueType="num">
                                      <p:cBhvr additive="base">
                                        <p:cTn id="199" dur="500" fill="hold"/>
                                        <p:tgtEl>
                                          <p:spTgt spid="62"/>
                                        </p:tgtEl>
                                        <p:attrNameLst>
                                          <p:attrName>ppt_y</p:attrName>
                                        </p:attrNameLst>
                                      </p:cBhvr>
                                      <p:tavLst>
                                        <p:tav tm="0">
                                          <p:val>
                                            <p:strVal val="1+#ppt_h/2"/>
                                          </p:val>
                                        </p:tav>
                                        <p:tav tm="100000">
                                          <p:val>
                                            <p:strVal val="#ppt_y"/>
                                          </p:val>
                                        </p:tav>
                                      </p:tavLst>
                                    </p:anim>
                                  </p:childTnLst>
                                </p:cTn>
                              </p:par>
                              <p:par>
                                <p:cTn id="200" presetID="2" presetClass="entr" presetSubtype="4" fill="hold" nodeType="withEffect">
                                  <p:stCondLst>
                                    <p:cond delay="0"/>
                                  </p:stCondLst>
                                  <p:childTnLst>
                                    <p:set>
                                      <p:cBhvr>
                                        <p:cTn id="201" dur="1" fill="hold">
                                          <p:stCondLst>
                                            <p:cond delay="0"/>
                                          </p:stCondLst>
                                        </p:cTn>
                                        <p:tgtEl>
                                          <p:spTgt spid="60"/>
                                        </p:tgtEl>
                                        <p:attrNameLst>
                                          <p:attrName>style.visibility</p:attrName>
                                        </p:attrNameLst>
                                      </p:cBhvr>
                                      <p:to>
                                        <p:strVal val="visible"/>
                                      </p:to>
                                    </p:set>
                                    <p:anim calcmode="lin" valueType="num">
                                      <p:cBhvr additive="base">
                                        <p:cTn id="202" dur="500" fill="hold"/>
                                        <p:tgtEl>
                                          <p:spTgt spid="60"/>
                                        </p:tgtEl>
                                        <p:attrNameLst>
                                          <p:attrName>ppt_x</p:attrName>
                                        </p:attrNameLst>
                                      </p:cBhvr>
                                      <p:tavLst>
                                        <p:tav tm="0">
                                          <p:val>
                                            <p:strVal val="#ppt_x"/>
                                          </p:val>
                                        </p:tav>
                                        <p:tav tm="100000">
                                          <p:val>
                                            <p:strVal val="#ppt_x"/>
                                          </p:val>
                                        </p:tav>
                                      </p:tavLst>
                                    </p:anim>
                                    <p:anim calcmode="lin" valueType="num">
                                      <p:cBhvr additive="base">
                                        <p:cTn id="203" dur="500" fill="hold"/>
                                        <p:tgtEl>
                                          <p:spTgt spid="60"/>
                                        </p:tgtEl>
                                        <p:attrNameLst>
                                          <p:attrName>ppt_y</p:attrName>
                                        </p:attrNameLst>
                                      </p:cBhvr>
                                      <p:tavLst>
                                        <p:tav tm="0">
                                          <p:val>
                                            <p:strVal val="1+#ppt_h/2"/>
                                          </p:val>
                                        </p:tav>
                                        <p:tav tm="100000">
                                          <p:val>
                                            <p:strVal val="#ppt_y"/>
                                          </p:val>
                                        </p:tav>
                                      </p:tavLst>
                                    </p:anim>
                                  </p:childTnLst>
                                </p:cTn>
                              </p:par>
                              <p:par>
                                <p:cTn id="204" presetID="2" presetClass="entr" presetSubtype="4" fill="hold" nodeType="withEffect">
                                  <p:stCondLst>
                                    <p:cond delay="0"/>
                                  </p:stCondLst>
                                  <p:childTnLst>
                                    <p:set>
                                      <p:cBhvr>
                                        <p:cTn id="205" dur="1" fill="hold">
                                          <p:stCondLst>
                                            <p:cond delay="0"/>
                                          </p:stCondLst>
                                        </p:cTn>
                                        <p:tgtEl>
                                          <p:spTgt spid="64"/>
                                        </p:tgtEl>
                                        <p:attrNameLst>
                                          <p:attrName>style.visibility</p:attrName>
                                        </p:attrNameLst>
                                      </p:cBhvr>
                                      <p:to>
                                        <p:strVal val="visible"/>
                                      </p:to>
                                    </p:set>
                                    <p:anim calcmode="lin" valueType="num">
                                      <p:cBhvr additive="base">
                                        <p:cTn id="206" dur="500" fill="hold"/>
                                        <p:tgtEl>
                                          <p:spTgt spid="64"/>
                                        </p:tgtEl>
                                        <p:attrNameLst>
                                          <p:attrName>ppt_x</p:attrName>
                                        </p:attrNameLst>
                                      </p:cBhvr>
                                      <p:tavLst>
                                        <p:tav tm="0">
                                          <p:val>
                                            <p:strVal val="#ppt_x"/>
                                          </p:val>
                                        </p:tav>
                                        <p:tav tm="100000">
                                          <p:val>
                                            <p:strVal val="#ppt_x"/>
                                          </p:val>
                                        </p:tav>
                                      </p:tavLst>
                                    </p:anim>
                                    <p:anim calcmode="lin" valueType="num">
                                      <p:cBhvr additive="base">
                                        <p:cTn id="207" dur="500" fill="hold"/>
                                        <p:tgtEl>
                                          <p:spTgt spid="64"/>
                                        </p:tgtEl>
                                        <p:attrNameLst>
                                          <p:attrName>ppt_y</p:attrName>
                                        </p:attrNameLst>
                                      </p:cBhvr>
                                      <p:tavLst>
                                        <p:tav tm="0">
                                          <p:val>
                                            <p:strVal val="1+#ppt_h/2"/>
                                          </p:val>
                                        </p:tav>
                                        <p:tav tm="100000">
                                          <p:val>
                                            <p:strVal val="#ppt_y"/>
                                          </p:val>
                                        </p:tav>
                                      </p:tavLst>
                                    </p:anim>
                                  </p:childTnLst>
                                </p:cTn>
                              </p:par>
                              <p:par>
                                <p:cTn id="208" presetID="2" presetClass="entr" presetSubtype="4" fill="hold" nodeType="withEffect">
                                  <p:stCondLst>
                                    <p:cond delay="0"/>
                                  </p:stCondLst>
                                  <p:childTnLst>
                                    <p:set>
                                      <p:cBhvr>
                                        <p:cTn id="209" dur="1" fill="hold">
                                          <p:stCondLst>
                                            <p:cond delay="0"/>
                                          </p:stCondLst>
                                        </p:cTn>
                                        <p:tgtEl>
                                          <p:spTgt spid="45"/>
                                        </p:tgtEl>
                                        <p:attrNameLst>
                                          <p:attrName>style.visibility</p:attrName>
                                        </p:attrNameLst>
                                      </p:cBhvr>
                                      <p:to>
                                        <p:strVal val="visible"/>
                                      </p:to>
                                    </p:set>
                                    <p:anim calcmode="lin" valueType="num">
                                      <p:cBhvr additive="base">
                                        <p:cTn id="210" dur="500" fill="hold"/>
                                        <p:tgtEl>
                                          <p:spTgt spid="45"/>
                                        </p:tgtEl>
                                        <p:attrNameLst>
                                          <p:attrName>ppt_x</p:attrName>
                                        </p:attrNameLst>
                                      </p:cBhvr>
                                      <p:tavLst>
                                        <p:tav tm="0">
                                          <p:val>
                                            <p:strVal val="#ppt_x"/>
                                          </p:val>
                                        </p:tav>
                                        <p:tav tm="100000">
                                          <p:val>
                                            <p:strVal val="#ppt_x"/>
                                          </p:val>
                                        </p:tav>
                                      </p:tavLst>
                                    </p:anim>
                                    <p:anim calcmode="lin" valueType="num">
                                      <p:cBhvr additive="base">
                                        <p:cTn id="211" dur="500" fill="hold"/>
                                        <p:tgtEl>
                                          <p:spTgt spid="45"/>
                                        </p:tgtEl>
                                        <p:attrNameLst>
                                          <p:attrName>ppt_y</p:attrName>
                                        </p:attrNameLst>
                                      </p:cBhvr>
                                      <p:tavLst>
                                        <p:tav tm="0">
                                          <p:val>
                                            <p:strVal val="1+#ppt_h/2"/>
                                          </p:val>
                                        </p:tav>
                                        <p:tav tm="100000">
                                          <p:val>
                                            <p:strVal val="#ppt_y"/>
                                          </p:val>
                                        </p:tav>
                                      </p:tavLst>
                                    </p:anim>
                                  </p:childTnLst>
                                </p:cTn>
                              </p:par>
                              <p:par>
                                <p:cTn id="212" presetID="2" presetClass="entr" presetSubtype="4" fill="hold" nodeType="withEffect">
                                  <p:stCondLst>
                                    <p:cond delay="0"/>
                                  </p:stCondLst>
                                  <p:childTnLst>
                                    <p:set>
                                      <p:cBhvr>
                                        <p:cTn id="213" dur="1" fill="hold">
                                          <p:stCondLst>
                                            <p:cond delay="0"/>
                                          </p:stCondLst>
                                        </p:cTn>
                                        <p:tgtEl>
                                          <p:spTgt spid="5"/>
                                        </p:tgtEl>
                                        <p:attrNameLst>
                                          <p:attrName>style.visibility</p:attrName>
                                        </p:attrNameLst>
                                      </p:cBhvr>
                                      <p:to>
                                        <p:strVal val="visible"/>
                                      </p:to>
                                    </p:set>
                                    <p:anim calcmode="lin" valueType="num">
                                      <p:cBhvr additive="base">
                                        <p:cTn id="214" dur="500" fill="hold"/>
                                        <p:tgtEl>
                                          <p:spTgt spid="5"/>
                                        </p:tgtEl>
                                        <p:attrNameLst>
                                          <p:attrName>ppt_x</p:attrName>
                                        </p:attrNameLst>
                                      </p:cBhvr>
                                      <p:tavLst>
                                        <p:tav tm="0">
                                          <p:val>
                                            <p:strVal val="#ppt_x"/>
                                          </p:val>
                                        </p:tav>
                                        <p:tav tm="100000">
                                          <p:val>
                                            <p:strVal val="#ppt_x"/>
                                          </p:val>
                                        </p:tav>
                                      </p:tavLst>
                                    </p:anim>
                                    <p:anim calcmode="lin" valueType="num">
                                      <p:cBhvr additive="base">
                                        <p:cTn id="215" dur="500" fill="hold"/>
                                        <p:tgtEl>
                                          <p:spTgt spid="5"/>
                                        </p:tgtEl>
                                        <p:attrNameLst>
                                          <p:attrName>ppt_y</p:attrName>
                                        </p:attrNameLst>
                                      </p:cBhvr>
                                      <p:tavLst>
                                        <p:tav tm="0">
                                          <p:val>
                                            <p:strVal val="1+#ppt_h/2"/>
                                          </p:val>
                                        </p:tav>
                                        <p:tav tm="100000">
                                          <p:val>
                                            <p:strVal val="#ppt_y"/>
                                          </p:val>
                                        </p:tav>
                                      </p:tavLst>
                                    </p:anim>
                                  </p:childTnLst>
                                </p:cTn>
                              </p:par>
                              <p:par>
                                <p:cTn id="216" presetID="2" presetClass="entr" presetSubtype="4" fill="hold" nodeType="withEffect">
                                  <p:stCondLst>
                                    <p:cond delay="0"/>
                                  </p:stCondLst>
                                  <p:childTnLst>
                                    <p:set>
                                      <p:cBhvr>
                                        <p:cTn id="217" dur="1" fill="hold">
                                          <p:stCondLst>
                                            <p:cond delay="0"/>
                                          </p:stCondLst>
                                        </p:cTn>
                                        <p:tgtEl>
                                          <p:spTgt spid="7"/>
                                        </p:tgtEl>
                                        <p:attrNameLst>
                                          <p:attrName>style.visibility</p:attrName>
                                        </p:attrNameLst>
                                      </p:cBhvr>
                                      <p:to>
                                        <p:strVal val="visible"/>
                                      </p:to>
                                    </p:set>
                                    <p:anim calcmode="lin" valueType="num">
                                      <p:cBhvr additive="base">
                                        <p:cTn id="218" dur="500" fill="hold"/>
                                        <p:tgtEl>
                                          <p:spTgt spid="7"/>
                                        </p:tgtEl>
                                        <p:attrNameLst>
                                          <p:attrName>ppt_x</p:attrName>
                                        </p:attrNameLst>
                                      </p:cBhvr>
                                      <p:tavLst>
                                        <p:tav tm="0">
                                          <p:val>
                                            <p:strVal val="#ppt_x"/>
                                          </p:val>
                                        </p:tav>
                                        <p:tav tm="100000">
                                          <p:val>
                                            <p:strVal val="#ppt_x"/>
                                          </p:val>
                                        </p:tav>
                                      </p:tavLst>
                                    </p:anim>
                                    <p:anim calcmode="lin" valueType="num">
                                      <p:cBhvr additive="base">
                                        <p:cTn id="219" dur="500" fill="hold"/>
                                        <p:tgtEl>
                                          <p:spTgt spid="7"/>
                                        </p:tgtEl>
                                        <p:attrNameLst>
                                          <p:attrName>ppt_y</p:attrName>
                                        </p:attrNameLst>
                                      </p:cBhvr>
                                      <p:tavLst>
                                        <p:tav tm="0">
                                          <p:val>
                                            <p:strVal val="1+#ppt_h/2"/>
                                          </p:val>
                                        </p:tav>
                                        <p:tav tm="100000">
                                          <p:val>
                                            <p:strVal val="#ppt_y"/>
                                          </p:val>
                                        </p:tav>
                                      </p:tavLst>
                                    </p:anim>
                                  </p:childTnLst>
                                </p:cTn>
                              </p:par>
                              <p:par>
                                <p:cTn id="220" presetID="2" presetClass="entr" presetSubtype="4" fill="hold" nodeType="withEffect">
                                  <p:stCondLst>
                                    <p:cond delay="0"/>
                                  </p:stCondLst>
                                  <p:childTnLst>
                                    <p:set>
                                      <p:cBhvr>
                                        <p:cTn id="221" dur="1" fill="hold">
                                          <p:stCondLst>
                                            <p:cond delay="0"/>
                                          </p:stCondLst>
                                        </p:cTn>
                                        <p:tgtEl>
                                          <p:spTgt spid="66"/>
                                        </p:tgtEl>
                                        <p:attrNameLst>
                                          <p:attrName>style.visibility</p:attrName>
                                        </p:attrNameLst>
                                      </p:cBhvr>
                                      <p:to>
                                        <p:strVal val="visible"/>
                                      </p:to>
                                    </p:set>
                                    <p:anim calcmode="lin" valueType="num">
                                      <p:cBhvr additive="base">
                                        <p:cTn id="222" dur="500" fill="hold"/>
                                        <p:tgtEl>
                                          <p:spTgt spid="66"/>
                                        </p:tgtEl>
                                        <p:attrNameLst>
                                          <p:attrName>ppt_x</p:attrName>
                                        </p:attrNameLst>
                                      </p:cBhvr>
                                      <p:tavLst>
                                        <p:tav tm="0">
                                          <p:val>
                                            <p:strVal val="#ppt_x"/>
                                          </p:val>
                                        </p:tav>
                                        <p:tav tm="100000">
                                          <p:val>
                                            <p:strVal val="#ppt_x"/>
                                          </p:val>
                                        </p:tav>
                                      </p:tavLst>
                                    </p:anim>
                                    <p:anim calcmode="lin" valueType="num">
                                      <p:cBhvr additive="base">
                                        <p:cTn id="223"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224" fill="hold">
                      <p:stCondLst>
                        <p:cond delay="indefinite"/>
                      </p:stCondLst>
                      <p:childTnLst>
                        <p:par>
                          <p:cTn id="225" fill="hold">
                            <p:stCondLst>
                              <p:cond delay="0"/>
                            </p:stCondLst>
                            <p:childTnLst>
                              <p:par>
                                <p:cTn id="226" presetID="2" presetClass="entr" presetSubtype="4" fill="hold" grpId="0" nodeType="clickEffect">
                                  <p:stCondLst>
                                    <p:cond delay="0"/>
                                  </p:stCondLst>
                                  <p:childTnLst>
                                    <p:set>
                                      <p:cBhvr>
                                        <p:cTn id="227" dur="1" fill="hold">
                                          <p:stCondLst>
                                            <p:cond delay="0"/>
                                          </p:stCondLst>
                                        </p:cTn>
                                        <p:tgtEl>
                                          <p:spTgt spid="54"/>
                                        </p:tgtEl>
                                        <p:attrNameLst>
                                          <p:attrName>style.visibility</p:attrName>
                                        </p:attrNameLst>
                                      </p:cBhvr>
                                      <p:to>
                                        <p:strVal val="visible"/>
                                      </p:to>
                                    </p:set>
                                    <p:anim calcmode="lin" valueType="num">
                                      <p:cBhvr additive="base">
                                        <p:cTn id="228" dur="500" fill="hold"/>
                                        <p:tgtEl>
                                          <p:spTgt spid="54"/>
                                        </p:tgtEl>
                                        <p:attrNameLst>
                                          <p:attrName>ppt_x</p:attrName>
                                        </p:attrNameLst>
                                      </p:cBhvr>
                                      <p:tavLst>
                                        <p:tav tm="0">
                                          <p:val>
                                            <p:strVal val="#ppt_x"/>
                                          </p:val>
                                        </p:tav>
                                        <p:tav tm="100000">
                                          <p:val>
                                            <p:strVal val="#ppt_x"/>
                                          </p:val>
                                        </p:tav>
                                      </p:tavLst>
                                    </p:anim>
                                    <p:anim calcmode="lin" valueType="num">
                                      <p:cBhvr additive="base">
                                        <p:cTn id="229" dur="500" fill="hold"/>
                                        <p:tgtEl>
                                          <p:spTgt spid="54"/>
                                        </p:tgtEl>
                                        <p:attrNameLst>
                                          <p:attrName>ppt_y</p:attrName>
                                        </p:attrNameLst>
                                      </p:cBhvr>
                                      <p:tavLst>
                                        <p:tav tm="0">
                                          <p:val>
                                            <p:strVal val="1+#ppt_h/2"/>
                                          </p:val>
                                        </p:tav>
                                        <p:tav tm="100000">
                                          <p:val>
                                            <p:strVal val="#ppt_y"/>
                                          </p:val>
                                        </p:tav>
                                      </p:tavLst>
                                    </p:anim>
                                  </p:childTnLst>
                                </p:cTn>
                              </p:par>
                              <p:par>
                                <p:cTn id="230" presetID="2" presetClass="entr" presetSubtype="4" fill="hold" grpId="0" nodeType="withEffect">
                                  <p:stCondLst>
                                    <p:cond delay="0"/>
                                  </p:stCondLst>
                                  <p:childTnLst>
                                    <p:set>
                                      <p:cBhvr>
                                        <p:cTn id="231" dur="1" fill="hold">
                                          <p:stCondLst>
                                            <p:cond delay="0"/>
                                          </p:stCondLst>
                                        </p:cTn>
                                        <p:tgtEl>
                                          <p:spTgt spid="44"/>
                                        </p:tgtEl>
                                        <p:attrNameLst>
                                          <p:attrName>style.visibility</p:attrName>
                                        </p:attrNameLst>
                                      </p:cBhvr>
                                      <p:to>
                                        <p:strVal val="visible"/>
                                      </p:to>
                                    </p:set>
                                    <p:anim calcmode="lin" valueType="num">
                                      <p:cBhvr additive="base">
                                        <p:cTn id="232" dur="500" fill="hold"/>
                                        <p:tgtEl>
                                          <p:spTgt spid="44"/>
                                        </p:tgtEl>
                                        <p:attrNameLst>
                                          <p:attrName>ppt_x</p:attrName>
                                        </p:attrNameLst>
                                      </p:cBhvr>
                                      <p:tavLst>
                                        <p:tav tm="0">
                                          <p:val>
                                            <p:strVal val="#ppt_x"/>
                                          </p:val>
                                        </p:tav>
                                        <p:tav tm="100000">
                                          <p:val>
                                            <p:strVal val="#ppt_x"/>
                                          </p:val>
                                        </p:tav>
                                      </p:tavLst>
                                    </p:anim>
                                    <p:anim calcmode="lin" valueType="num">
                                      <p:cBhvr additive="base">
                                        <p:cTn id="233" dur="500" fill="hold"/>
                                        <p:tgtEl>
                                          <p:spTgt spid="44"/>
                                        </p:tgtEl>
                                        <p:attrNameLst>
                                          <p:attrName>ppt_y</p:attrName>
                                        </p:attrNameLst>
                                      </p:cBhvr>
                                      <p:tavLst>
                                        <p:tav tm="0">
                                          <p:val>
                                            <p:strVal val="1+#ppt_h/2"/>
                                          </p:val>
                                        </p:tav>
                                        <p:tav tm="100000">
                                          <p:val>
                                            <p:strVal val="#ppt_y"/>
                                          </p:val>
                                        </p:tav>
                                      </p:tavLst>
                                    </p:anim>
                                  </p:childTnLst>
                                </p:cTn>
                              </p:par>
                              <p:par>
                                <p:cTn id="234" presetID="2" presetClass="entr" presetSubtype="4" fill="hold" grpId="0" nodeType="withEffect">
                                  <p:stCondLst>
                                    <p:cond delay="0"/>
                                  </p:stCondLst>
                                  <p:childTnLst>
                                    <p:set>
                                      <p:cBhvr>
                                        <p:cTn id="235" dur="1" fill="hold">
                                          <p:stCondLst>
                                            <p:cond delay="0"/>
                                          </p:stCondLst>
                                        </p:cTn>
                                        <p:tgtEl>
                                          <p:spTgt spid="43"/>
                                        </p:tgtEl>
                                        <p:attrNameLst>
                                          <p:attrName>style.visibility</p:attrName>
                                        </p:attrNameLst>
                                      </p:cBhvr>
                                      <p:to>
                                        <p:strVal val="visible"/>
                                      </p:to>
                                    </p:set>
                                    <p:anim calcmode="lin" valueType="num">
                                      <p:cBhvr additive="base">
                                        <p:cTn id="236" dur="500" fill="hold"/>
                                        <p:tgtEl>
                                          <p:spTgt spid="43"/>
                                        </p:tgtEl>
                                        <p:attrNameLst>
                                          <p:attrName>ppt_x</p:attrName>
                                        </p:attrNameLst>
                                      </p:cBhvr>
                                      <p:tavLst>
                                        <p:tav tm="0">
                                          <p:val>
                                            <p:strVal val="#ppt_x"/>
                                          </p:val>
                                        </p:tav>
                                        <p:tav tm="100000">
                                          <p:val>
                                            <p:strVal val="#ppt_x"/>
                                          </p:val>
                                        </p:tav>
                                      </p:tavLst>
                                    </p:anim>
                                    <p:anim calcmode="lin" valueType="num">
                                      <p:cBhvr additive="base">
                                        <p:cTn id="237" dur="500" fill="hold"/>
                                        <p:tgtEl>
                                          <p:spTgt spid="43"/>
                                        </p:tgtEl>
                                        <p:attrNameLst>
                                          <p:attrName>ppt_y</p:attrName>
                                        </p:attrNameLst>
                                      </p:cBhvr>
                                      <p:tavLst>
                                        <p:tav tm="0">
                                          <p:val>
                                            <p:strVal val="1+#ppt_h/2"/>
                                          </p:val>
                                        </p:tav>
                                        <p:tav tm="100000">
                                          <p:val>
                                            <p:strVal val="#ppt_y"/>
                                          </p:val>
                                        </p:tav>
                                      </p:tavLst>
                                    </p:anim>
                                  </p:childTnLst>
                                </p:cTn>
                              </p:par>
                              <p:par>
                                <p:cTn id="238" presetID="2" presetClass="entr" presetSubtype="4" fill="hold" grpId="0" nodeType="withEffect">
                                  <p:stCondLst>
                                    <p:cond delay="0"/>
                                  </p:stCondLst>
                                  <p:childTnLst>
                                    <p:set>
                                      <p:cBhvr>
                                        <p:cTn id="239" dur="1" fill="hold">
                                          <p:stCondLst>
                                            <p:cond delay="0"/>
                                          </p:stCondLst>
                                        </p:cTn>
                                        <p:tgtEl>
                                          <p:spTgt spid="53"/>
                                        </p:tgtEl>
                                        <p:attrNameLst>
                                          <p:attrName>style.visibility</p:attrName>
                                        </p:attrNameLst>
                                      </p:cBhvr>
                                      <p:to>
                                        <p:strVal val="visible"/>
                                      </p:to>
                                    </p:set>
                                    <p:anim calcmode="lin" valueType="num">
                                      <p:cBhvr additive="base">
                                        <p:cTn id="240" dur="500" fill="hold"/>
                                        <p:tgtEl>
                                          <p:spTgt spid="53"/>
                                        </p:tgtEl>
                                        <p:attrNameLst>
                                          <p:attrName>ppt_x</p:attrName>
                                        </p:attrNameLst>
                                      </p:cBhvr>
                                      <p:tavLst>
                                        <p:tav tm="0">
                                          <p:val>
                                            <p:strVal val="#ppt_x"/>
                                          </p:val>
                                        </p:tav>
                                        <p:tav tm="100000">
                                          <p:val>
                                            <p:strVal val="#ppt_x"/>
                                          </p:val>
                                        </p:tav>
                                      </p:tavLst>
                                    </p:anim>
                                    <p:anim calcmode="lin" valueType="num">
                                      <p:cBhvr additive="base">
                                        <p:cTn id="241"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242" fill="hold">
                      <p:stCondLst>
                        <p:cond delay="indefinite"/>
                      </p:stCondLst>
                      <p:childTnLst>
                        <p:par>
                          <p:cTn id="243" fill="hold">
                            <p:stCondLst>
                              <p:cond delay="0"/>
                            </p:stCondLst>
                            <p:childTnLst>
                              <p:par>
                                <p:cTn id="244" presetID="2" presetClass="entr" presetSubtype="4" fill="hold" nodeType="clickEffect">
                                  <p:stCondLst>
                                    <p:cond delay="0"/>
                                  </p:stCondLst>
                                  <p:childTnLst>
                                    <p:set>
                                      <p:cBhvr>
                                        <p:cTn id="245" dur="1" fill="hold">
                                          <p:stCondLst>
                                            <p:cond delay="0"/>
                                          </p:stCondLst>
                                        </p:cTn>
                                        <p:tgtEl>
                                          <p:spTgt spid="68"/>
                                        </p:tgtEl>
                                        <p:attrNameLst>
                                          <p:attrName>style.visibility</p:attrName>
                                        </p:attrNameLst>
                                      </p:cBhvr>
                                      <p:to>
                                        <p:strVal val="visible"/>
                                      </p:to>
                                    </p:set>
                                    <p:anim calcmode="lin" valueType="num">
                                      <p:cBhvr additive="base">
                                        <p:cTn id="246" dur="500" fill="hold"/>
                                        <p:tgtEl>
                                          <p:spTgt spid="68"/>
                                        </p:tgtEl>
                                        <p:attrNameLst>
                                          <p:attrName>ppt_x</p:attrName>
                                        </p:attrNameLst>
                                      </p:cBhvr>
                                      <p:tavLst>
                                        <p:tav tm="0">
                                          <p:val>
                                            <p:strVal val="#ppt_x"/>
                                          </p:val>
                                        </p:tav>
                                        <p:tav tm="100000">
                                          <p:val>
                                            <p:strVal val="#ppt_x"/>
                                          </p:val>
                                        </p:tav>
                                      </p:tavLst>
                                    </p:anim>
                                    <p:anim calcmode="lin" valueType="num">
                                      <p:cBhvr additive="base">
                                        <p:cTn id="247" dur="500" fill="hold"/>
                                        <p:tgtEl>
                                          <p:spTgt spid="68"/>
                                        </p:tgtEl>
                                        <p:attrNameLst>
                                          <p:attrName>ppt_y</p:attrName>
                                        </p:attrNameLst>
                                      </p:cBhvr>
                                      <p:tavLst>
                                        <p:tav tm="0">
                                          <p:val>
                                            <p:strVal val="1+#ppt_h/2"/>
                                          </p:val>
                                        </p:tav>
                                        <p:tav tm="100000">
                                          <p:val>
                                            <p:strVal val="#ppt_y"/>
                                          </p:val>
                                        </p:tav>
                                      </p:tavLst>
                                    </p:anim>
                                  </p:childTnLst>
                                </p:cTn>
                              </p:par>
                              <p:par>
                                <p:cTn id="248" presetID="2" presetClass="entr" presetSubtype="4" fill="hold" nodeType="withEffect">
                                  <p:stCondLst>
                                    <p:cond delay="0"/>
                                  </p:stCondLst>
                                  <p:childTnLst>
                                    <p:set>
                                      <p:cBhvr>
                                        <p:cTn id="249" dur="1" fill="hold">
                                          <p:stCondLst>
                                            <p:cond delay="0"/>
                                          </p:stCondLst>
                                        </p:cTn>
                                        <p:tgtEl>
                                          <p:spTgt spid="8"/>
                                        </p:tgtEl>
                                        <p:attrNameLst>
                                          <p:attrName>style.visibility</p:attrName>
                                        </p:attrNameLst>
                                      </p:cBhvr>
                                      <p:to>
                                        <p:strVal val="visible"/>
                                      </p:to>
                                    </p:set>
                                    <p:anim calcmode="lin" valueType="num">
                                      <p:cBhvr additive="base">
                                        <p:cTn id="250" dur="500" fill="hold"/>
                                        <p:tgtEl>
                                          <p:spTgt spid="8"/>
                                        </p:tgtEl>
                                        <p:attrNameLst>
                                          <p:attrName>ppt_x</p:attrName>
                                        </p:attrNameLst>
                                      </p:cBhvr>
                                      <p:tavLst>
                                        <p:tav tm="0">
                                          <p:val>
                                            <p:strVal val="#ppt_x"/>
                                          </p:val>
                                        </p:tav>
                                        <p:tav tm="100000">
                                          <p:val>
                                            <p:strVal val="#ppt_x"/>
                                          </p:val>
                                        </p:tav>
                                      </p:tavLst>
                                    </p:anim>
                                    <p:anim calcmode="lin" valueType="num">
                                      <p:cBhvr additive="base">
                                        <p:cTn id="251" dur="500" fill="hold"/>
                                        <p:tgtEl>
                                          <p:spTgt spid="8"/>
                                        </p:tgtEl>
                                        <p:attrNameLst>
                                          <p:attrName>ppt_y</p:attrName>
                                        </p:attrNameLst>
                                      </p:cBhvr>
                                      <p:tavLst>
                                        <p:tav tm="0">
                                          <p:val>
                                            <p:strVal val="1+#ppt_h/2"/>
                                          </p:val>
                                        </p:tav>
                                        <p:tav tm="100000">
                                          <p:val>
                                            <p:strVal val="#ppt_y"/>
                                          </p:val>
                                        </p:tav>
                                      </p:tavLst>
                                    </p:anim>
                                  </p:childTnLst>
                                </p:cTn>
                              </p:par>
                              <p:par>
                                <p:cTn id="252" presetID="2" presetClass="entr" presetSubtype="4" fill="hold" nodeType="withEffect">
                                  <p:stCondLst>
                                    <p:cond delay="0"/>
                                  </p:stCondLst>
                                  <p:childTnLst>
                                    <p:set>
                                      <p:cBhvr>
                                        <p:cTn id="253" dur="1" fill="hold">
                                          <p:stCondLst>
                                            <p:cond delay="0"/>
                                          </p:stCondLst>
                                        </p:cTn>
                                        <p:tgtEl>
                                          <p:spTgt spid="70"/>
                                        </p:tgtEl>
                                        <p:attrNameLst>
                                          <p:attrName>style.visibility</p:attrName>
                                        </p:attrNameLst>
                                      </p:cBhvr>
                                      <p:to>
                                        <p:strVal val="visible"/>
                                      </p:to>
                                    </p:set>
                                    <p:anim calcmode="lin" valueType="num">
                                      <p:cBhvr additive="base">
                                        <p:cTn id="254" dur="500" fill="hold"/>
                                        <p:tgtEl>
                                          <p:spTgt spid="70"/>
                                        </p:tgtEl>
                                        <p:attrNameLst>
                                          <p:attrName>ppt_x</p:attrName>
                                        </p:attrNameLst>
                                      </p:cBhvr>
                                      <p:tavLst>
                                        <p:tav tm="0">
                                          <p:val>
                                            <p:strVal val="#ppt_x"/>
                                          </p:val>
                                        </p:tav>
                                        <p:tav tm="100000">
                                          <p:val>
                                            <p:strVal val="#ppt_x"/>
                                          </p:val>
                                        </p:tav>
                                      </p:tavLst>
                                    </p:anim>
                                    <p:anim calcmode="lin" valueType="num">
                                      <p:cBhvr additive="base">
                                        <p:cTn id="255" dur="500" fill="hold"/>
                                        <p:tgtEl>
                                          <p:spTgt spid="70"/>
                                        </p:tgtEl>
                                        <p:attrNameLst>
                                          <p:attrName>ppt_y</p:attrName>
                                        </p:attrNameLst>
                                      </p:cBhvr>
                                      <p:tavLst>
                                        <p:tav tm="0">
                                          <p:val>
                                            <p:strVal val="1+#ppt_h/2"/>
                                          </p:val>
                                        </p:tav>
                                        <p:tav tm="100000">
                                          <p:val>
                                            <p:strVal val="#ppt_y"/>
                                          </p:val>
                                        </p:tav>
                                      </p:tavLst>
                                    </p:anim>
                                  </p:childTnLst>
                                </p:cTn>
                              </p:par>
                              <p:par>
                                <p:cTn id="256" presetID="2" presetClass="entr" presetSubtype="4" fill="hold" nodeType="withEffect">
                                  <p:stCondLst>
                                    <p:cond delay="0"/>
                                  </p:stCondLst>
                                  <p:childTnLst>
                                    <p:set>
                                      <p:cBhvr>
                                        <p:cTn id="257" dur="1" fill="hold">
                                          <p:stCondLst>
                                            <p:cond delay="0"/>
                                          </p:stCondLst>
                                        </p:cTn>
                                        <p:tgtEl>
                                          <p:spTgt spid="9"/>
                                        </p:tgtEl>
                                        <p:attrNameLst>
                                          <p:attrName>style.visibility</p:attrName>
                                        </p:attrNameLst>
                                      </p:cBhvr>
                                      <p:to>
                                        <p:strVal val="visible"/>
                                      </p:to>
                                    </p:set>
                                    <p:anim calcmode="lin" valueType="num">
                                      <p:cBhvr additive="base">
                                        <p:cTn id="258" dur="500" fill="hold"/>
                                        <p:tgtEl>
                                          <p:spTgt spid="9"/>
                                        </p:tgtEl>
                                        <p:attrNameLst>
                                          <p:attrName>ppt_x</p:attrName>
                                        </p:attrNameLst>
                                      </p:cBhvr>
                                      <p:tavLst>
                                        <p:tav tm="0">
                                          <p:val>
                                            <p:strVal val="#ppt_x"/>
                                          </p:val>
                                        </p:tav>
                                        <p:tav tm="100000">
                                          <p:val>
                                            <p:strVal val="#ppt_x"/>
                                          </p:val>
                                        </p:tav>
                                      </p:tavLst>
                                    </p:anim>
                                    <p:anim calcmode="lin" valueType="num">
                                      <p:cBhvr additive="base">
                                        <p:cTn id="259" dur="500" fill="hold"/>
                                        <p:tgtEl>
                                          <p:spTgt spid="9"/>
                                        </p:tgtEl>
                                        <p:attrNameLst>
                                          <p:attrName>ppt_y</p:attrName>
                                        </p:attrNameLst>
                                      </p:cBhvr>
                                      <p:tavLst>
                                        <p:tav tm="0">
                                          <p:val>
                                            <p:strVal val="1+#ppt_h/2"/>
                                          </p:val>
                                        </p:tav>
                                        <p:tav tm="100000">
                                          <p:val>
                                            <p:strVal val="#ppt_y"/>
                                          </p:val>
                                        </p:tav>
                                      </p:tavLst>
                                    </p:anim>
                                  </p:childTnLst>
                                </p:cTn>
                              </p:par>
                              <p:par>
                                <p:cTn id="260" presetID="42" presetClass="entr" presetSubtype="0" fill="hold" nodeType="withEffect">
                                  <p:stCondLst>
                                    <p:cond delay="0"/>
                                  </p:stCondLst>
                                  <p:childTnLst>
                                    <p:set>
                                      <p:cBhvr>
                                        <p:cTn id="261" dur="1" fill="hold">
                                          <p:stCondLst>
                                            <p:cond delay="0"/>
                                          </p:stCondLst>
                                        </p:cTn>
                                        <p:tgtEl>
                                          <p:spTgt spid="11"/>
                                        </p:tgtEl>
                                        <p:attrNameLst>
                                          <p:attrName>style.visibility</p:attrName>
                                        </p:attrNameLst>
                                      </p:cBhvr>
                                      <p:to>
                                        <p:strVal val="visible"/>
                                      </p:to>
                                    </p:set>
                                    <p:animEffect transition="in" filter="fade">
                                      <p:cBhvr>
                                        <p:cTn id="262" dur="1000"/>
                                        <p:tgtEl>
                                          <p:spTgt spid="11"/>
                                        </p:tgtEl>
                                      </p:cBhvr>
                                    </p:animEffect>
                                    <p:anim calcmode="lin" valueType="num">
                                      <p:cBhvr>
                                        <p:cTn id="263" dur="1000" fill="hold"/>
                                        <p:tgtEl>
                                          <p:spTgt spid="11"/>
                                        </p:tgtEl>
                                        <p:attrNameLst>
                                          <p:attrName>ppt_x</p:attrName>
                                        </p:attrNameLst>
                                      </p:cBhvr>
                                      <p:tavLst>
                                        <p:tav tm="0">
                                          <p:val>
                                            <p:strVal val="#ppt_x"/>
                                          </p:val>
                                        </p:tav>
                                        <p:tav tm="100000">
                                          <p:val>
                                            <p:strVal val="#ppt_x"/>
                                          </p:val>
                                        </p:tav>
                                      </p:tavLst>
                                    </p:anim>
                                    <p:anim calcmode="lin" valueType="num">
                                      <p:cBhvr>
                                        <p:cTn id="264" dur="1000" fill="hold"/>
                                        <p:tgtEl>
                                          <p:spTgt spid="11"/>
                                        </p:tgtEl>
                                        <p:attrNameLst>
                                          <p:attrName>ppt_y</p:attrName>
                                        </p:attrNameLst>
                                      </p:cBhvr>
                                      <p:tavLst>
                                        <p:tav tm="0">
                                          <p:val>
                                            <p:strVal val="#ppt_y+.1"/>
                                          </p:val>
                                        </p:tav>
                                        <p:tav tm="100000">
                                          <p:val>
                                            <p:strVal val="#ppt_y"/>
                                          </p:val>
                                        </p:tav>
                                      </p:tavLst>
                                    </p:anim>
                                  </p:childTnLst>
                                </p:cTn>
                              </p:par>
                              <p:par>
                                <p:cTn id="265" presetID="42" presetClass="entr" presetSubtype="0" fill="hold" nodeType="withEffect">
                                  <p:stCondLst>
                                    <p:cond delay="0"/>
                                  </p:stCondLst>
                                  <p:childTnLst>
                                    <p:set>
                                      <p:cBhvr>
                                        <p:cTn id="266" dur="1" fill="hold">
                                          <p:stCondLst>
                                            <p:cond delay="0"/>
                                          </p:stCondLst>
                                        </p:cTn>
                                        <p:tgtEl>
                                          <p:spTgt spid="10"/>
                                        </p:tgtEl>
                                        <p:attrNameLst>
                                          <p:attrName>style.visibility</p:attrName>
                                        </p:attrNameLst>
                                      </p:cBhvr>
                                      <p:to>
                                        <p:strVal val="visible"/>
                                      </p:to>
                                    </p:set>
                                    <p:animEffect transition="in" filter="fade">
                                      <p:cBhvr>
                                        <p:cTn id="267" dur="1000"/>
                                        <p:tgtEl>
                                          <p:spTgt spid="10"/>
                                        </p:tgtEl>
                                      </p:cBhvr>
                                    </p:animEffect>
                                    <p:anim calcmode="lin" valueType="num">
                                      <p:cBhvr>
                                        <p:cTn id="268" dur="1000" fill="hold"/>
                                        <p:tgtEl>
                                          <p:spTgt spid="10"/>
                                        </p:tgtEl>
                                        <p:attrNameLst>
                                          <p:attrName>ppt_x</p:attrName>
                                        </p:attrNameLst>
                                      </p:cBhvr>
                                      <p:tavLst>
                                        <p:tav tm="0">
                                          <p:val>
                                            <p:strVal val="#ppt_x"/>
                                          </p:val>
                                        </p:tav>
                                        <p:tav tm="100000">
                                          <p:val>
                                            <p:strVal val="#ppt_x"/>
                                          </p:val>
                                        </p:tav>
                                      </p:tavLst>
                                    </p:anim>
                                    <p:anim calcmode="lin" valueType="num">
                                      <p:cBhvr>
                                        <p:cTn id="26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2" grpId="0" animBg="1"/>
      <p:bldP spid="13" grpId="0"/>
      <p:bldP spid="14" grpId="0" animBg="1"/>
      <p:bldP spid="15" grpId="0" animBg="1"/>
      <p:bldP spid="16" grpId="0" animBg="1"/>
      <p:bldP spid="17" grpId="0"/>
      <p:bldP spid="18" grpId="0"/>
      <p:bldP spid="19" grpId="0"/>
      <p:bldP spid="43" grpId="0" animBg="1"/>
      <p:bldP spid="44" grpId="0" animBg="1"/>
      <p:bldP spid="49" grpId="0" animBg="1"/>
      <p:bldP spid="50" grpId="0" animBg="1"/>
      <p:bldP spid="51" grpId="0"/>
      <p:bldP spid="52" grpId="0"/>
      <p:bldP spid="53" grpId="0"/>
      <p:bldP spid="5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45097"/>
            <a:ext cx="9905998" cy="857839"/>
          </a:xfrm>
        </p:spPr>
        <p:txBody>
          <a:bodyPr/>
          <a:lstStyle/>
          <a:p>
            <a:r>
              <a:rPr lang="en-US" b="1" u="sng" dirty="0"/>
              <a:t>TYPES OF HIERARCHICAL CLUSTERING</a:t>
            </a:r>
          </a:p>
        </p:txBody>
      </p:sp>
      <p:sp>
        <p:nvSpPr>
          <p:cNvPr id="3" name="Content Placeholder 2"/>
          <p:cNvSpPr>
            <a:spLocks noGrp="1"/>
          </p:cNvSpPr>
          <p:nvPr>
            <p:ph idx="1"/>
          </p:nvPr>
        </p:nvSpPr>
        <p:spPr>
          <a:xfrm>
            <a:off x="838200" y="923827"/>
            <a:ext cx="10515600" cy="4590853"/>
          </a:xfrm>
        </p:spPr>
        <p:txBody>
          <a:bodyPr/>
          <a:lstStyle/>
          <a:p>
            <a:r>
              <a:rPr lang="en-US" dirty="0">
                <a:solidFill>
                  <a:srgbClr val="FF0000"/>
                </a:solidFill>
              </a:rPr>
              <a:t>Agglomerative </a:t>
            </a:r>
            <a:r>
              <a:rPr lang="en-US" dirty="0"/>
              <a:t>:</a:t>
            </a:r>
            <a:r>
              <a:rPr lang="en-US" sz="2000" dirty="0"/>
              <a:t>In this method we assign each observation to its own cluster. Then, compute the similarity between each of the clusters and join the two most similar clusters. Finally, repeat these steps until there is only a single cluster left. </a:t>
            </a:r>
          </a:p>
          <a:p>
            <a:r>
              <a:rPr lang="en-US" dirty="0">
                <a:solidFill>
                  <a:srgbClr val="FF0000"/>
                </a:solidFill>
              </a:rPr>
              <a:t>Divisive</a:t>
            </a:r>
            <a:r>
              <a:rPr lang="en-US" sz="2000" dirty="0"/>
              <a:t>: In this method we assign all of the observations to a single cluster and then partition the cluster to two least similar clusters. Finally, we proceed recursively on each cluster until there is one cluster for each observation.</a:t>
            </a:r>
          </a:p>
          <a:p>
            <a:pPr marL="0" indent="0">
              <a:buNone/>
            </a:pPr>
            <a:endParaRPr lang="en-US" dirty="0"/>
          </a:p>
        </p:txBody>
      </p:sp>
      <p:pic>
        <p:nvPicPr>
          <p:cNvPr id="4" name="Picture 3"/>
          <p:cNvPicPr>
            <a:picLocks noChangeAspect="1"/>
          </p:cNvPicPr>
          <p:nvPr/>
        </p:nvPicPr>
        <p:blipFill>
          <a:blip r:embed="rId2"/>
          <a:stretch>
            <a:fillRect/>
          </a:stretch>
        </p:blipFill>
        <p:spPr>
          <a:xfrm>
            <a:off x="2383405" y="3484345"/>
            <a:ext cx="6924675" cy="3373655"/>
          </a:xfrm>
          <a:prstGeom prst="rect">
            <a:avLst/>
          </a:prstGeom>
        </p:spPr>
      </p:pic>
    </p:spTree>
    <p:extLst>
      <p:ext uri="{BB962C8B-B14F-4D97-AF65-F5344CB8AC3E}">
        <p14:creationId xmlns:p14="http://schemas.microsoft.com/office/powerpoint/2010/main" val="16527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arn(inVertical)">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92037"/>
          </a:xfrm>
        </p:spPr>
        <p:txBody>
          <a:bodyPr/>
          <a:lstStyle/>
          <a:p>
            <a:r>
              <a:rPr lang="en-US" b="1" u="sng" dirty="0"/>
              <a:t>PARTITIONAL CLUSTERING</a:t>
            </a:r>
            <a:endParaRPr lang="en-US" u="sng" dirty="0"/>
          </a:p>
        </p:txBody>
      </p:sp>
      <p:sp>
        <p:nvSpPr>
          <p:cNvPr id="3" name="Content Placeholder 2"/>
          <p:cNvSpPr>
            <a:spLocks noGrp="1"/>
          </p:cNvSpPr>
          <p:nvPr>
            <p:ph idx="1"/>
          </p:nvPr>
        </p:nvSpPr>
        <p:spPr>
          <a:xfrm>
            <a:off x="838200" y="1280160"/>
            <a:ext cx="10515600" cy="4896803"/>
          </a:xfrm>
        </p:spPr>
        <p:txBody>
          <a:bodyPr/>
          <a:lstStyle/>
          <a:p>
            <a:r>
              <a:rPr lang="en-US" dirty="0"/>
              <a:t>Partitional clustering results in N set of clusters, each object belong to a cluster.</a:t>
            </a:r>
          </a:p>
          <a:p>
            <a:r>
              <a:rPr lang="en-US" dirty="0"/>
              <a:t>Each cluster will be having a centroid or a cluster representative, this is some sort of the summary description of the complete object in the cluster. </a:t>
            </a:r>
          </a:p>
          <a:p>
            <a:pPr marL="0" indent="0">
              <a:buNone/>
            </a:pPr>
            <a:endParaRPr lang="en-US" dirty="0"/>
          </a:p>
        </p:txBody>
      </p:sp>
      <p:pic>
        <p:nvPicPr>
          <p:cNvPr id="1026" name="Picture 2" descr="https://www.mathworks.com/matlabcentral/mlc-downloads/downloads/submissions/24616/versions/12/screensho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9438" y="2771775"/>
            <a:ext cx="5343525" cy="4000500"/>
          </a:xfrm>
          <a:prstGeom prst="rect">
            <a:avLst/>
          </a:prstGeom>
          <a:noFill/>
          <a:extLst>
            <a:ext uri="{909E8E84-426E-40DD-AFC4-6F175D3DCCD1}">
              <a14:hiddenFill xmlns:a14="http://schemas.microsoft.com/office/drawing/2010/main">
                <a:solidFill>
                  <a:srgbClr val="FFFFFF"/>
                </a:solidFill>
              </a14:hiddenFill>
            </a:ext>
          </a:extLst>
        </p:spPr>
      </p:pic>
      <p:sp>
        <p:nvSpPr>
          <p:cNvPr id="5" name="Smiley Face 4"/>
          <p:cNvSpPr/>
          <p:nvPr/>
        </p:nvSpPr>
        <p:spPr>
          <a:xfrm>
            <a:off x="5167312" y="5076825"/>
            <a:ext cx="319088" cy="295275"/>
          </a:xfrm>
          <a:prstGeom prst="smileyFac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Smiley Face 6"/>
          <p:cNvSpPr/>
          <p:nvPr/>
        </p:nvSpPr>
        <p:spPr>
          <a:xfrm>
            <a:off x="6734175" y="4857749"/>
            <a:ext cx="342900" cy="333375"/>
          </a:xfrm>
          <a:prstGeom prst="smileyFac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Smiley Face 7"/>
          <p:cNvSpPr/>
          <p:nvPr/>
        </p:nvSpPr>
        <p:spPr>
          <a:xfrm>
            <a:off x="5524500" y="3728561"/>
            <a:ext cx="266700" cy="304800"/>
          </a:xfrm>
          <a:prstGeom prst="smileyFac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01839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26" name="Picture 2" descr="https://www.analyticsvidhya.com/wp-content/uploads/2015/06/10945756_10202550638602268_6848260291113352290_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9500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1031173"/>
          </a:xfrm>
        </p:spPr>
        <p:txBody>
          <a:bodyPr/>
          <a:lstStyle/>
          <a:p>
            <a:r>
              <a:rPr lang="en-US" b="1" u="sng" dirty="0"/>
              <a:t>EXAMPLES OF PARTITIONAL CLUSTERING</a:t>
            </a:r>
          </a:p>
        </p:txBody>
      </p:sp>
      <p:sp>
        <p:nvSpPr>
          <p:cNvPr id="7" name="Content Placeholder 6"/>
          <p:cNvSpPr>
            <a:spLocks noGrp="1"/>
          </p:cNvSpPr>
          <p:nvPr>
            <p:ph idx="1"/>
          </p:nvPr>
        </p:nvSpPr>
        <p:spPr>
          <a:xfrm>
            <a:off x="838200" y="1376413"/>
            <a:ext cx="10515600" cy="4800550"/>
          </a:xfrm>
        </p:spPr>
        <p:txBody>
          <a:bodyPr/>
          <a:lstStyle/>
          <a:p>
            <a:r>
              <a:rPr lang="en-US" b="1" dirty="0"/>
              <a:t>Wireless Sensor Networks</a:t>
            </a:r>
            <a:endParaRPr lang="en-US" dirty="0"/>
          </a:p>
        </p:txBody>
      </p:sp>
      <p:pic>
        <p:nvPicPr>
          <p:cNvPr id="8" name="Picture 7"/>
          <p:cNvPicPr>
            <a:picLocks noChangeAspect="1"/>
          </p:cNvPicPr>
          <p:nvPr/>
        </p:nvPicPr>
        <p:blipFill>
          <a:blip r:embed="rId2"/>
          <a:stretch>
            <a:fillRect/>
          </a:stretch>
        </p:blipFill>
        <p:spPr>
          <a:xfrm>
            <a:off x="2242685" y="2069431"/>
            <a:ext cx="8037095" cy="3845593"/>
          </a:xfrm>
          <a:prstGeom prst="rect">
            <a:avLst/>
          </a:prstGeom>
        </p:spPr>
      </p:pic>
    </p:spTree>
    <p:extLst>
      <p:ext uri="{BB962C8B-B14F-4D97-AF65-F5344CB8AC3E}">
        <p14:creationId xmlns:p14="http://schemas.microsoft.com/office/powerpoint/2010/main" val="423577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TYPES OF PARTITIONAL CLUSTERING</a:t>
            </a:r>
            <a:endParaRPr lang="en-US" dirty="0"/>
          </a:p>
        </p:txBody>
      </p:sp>
      <p:sp>
        <p:nvSpPr>
          <p:cNvPr id="3" name="Content Placeholder 2"/>
          <p:cNvSpPr>
            <a:spLocks noGrp="1"/>
          </p:cNvSpPr>
          <p:nvPr>
            <p:ph idx="1"/>
          </p:nvPr>
        </p:nvSpPr>
        <p:spPr/>
        <p:txBody>
          <a:bodyPr>
            <a:normAutofit fontScale="92500" lnSpcReduction="10000"/>
          </a:bodyPr>
          <a:lstStyle/>
          <a:p>
            <a:r>
              <a:rPr lang="en-US" b="1" dirty="0"/>
              <a:t>K-MEANS CLUSTERING</a:t>
            </a:r>
            <a:r>
              <a:rPr lang="en-US" dirty="0"/>
              <a:t>: K-Means clustering intends to partition </a:t>
            </a:r>
            <a:r>
              <a:rPr lang="en-US" i="1" dirty="0"/>
              <a:t>n</a:t>
            </a:r>
            <a:r>
              <a:rPr lang="en-US" dirty="0"/>
              <a:t> objects into </a:t>
            </a:r>
            <a:r>
              <a:rPr lang="en-US" i="1" dirty="0"/>
              <a:t>k</a:t>
            </a:r>
            <a:r>
              <a:rPr lang="en-US" dirty="0"/>
              <a:t> clusters in which each object belongs to the cluster with the nearest mean. This method produces exactly </a:t>
            </a:r>
            <a:r>
              <a:rPr lang="en-US" i="1" dirty="0"/>
              <a:t>k</a:t>
            </a:r>
            <a:r>
              <a:rPr lang="en-US" dirty="0"/>
              <a:t> different clusters of greatest possible distinction. </a:t>
            </a:r>
          </a:p>
          <a:p>
            <a:pPr marL="0" indent="0">
              <a:buNone/>
            </a:pPr>
            <a:endParaRPr lang="en-US" dirty="0"/>
          </a:p>
          <a:p>
            <a:r>
              <a:rPr lang="en-US" b="1" dirty="0"/>
              <a:t>SELF-ORAGANIZING MAP</a:t>
            </a:r>
            <a:r>
              <a:rPr lang="en-US" dirty="0"/>
              <a:t>: SOM provide a way of representing multidimensional data in much lower dimensional spaces - usually one or two dimensions. This process, of reducing the dimensionality of vectors, is essentially a data compression technique known as </a:t>
            </a:r>
            <a:r>
              <a:rPr lang="en-US" i="1" dirty="0"/>
              <a:t>vector quantization</a:t>
            </a:r>
            <a:r>
              <a:rPr lang="en-US" dirty="0"/>
              <a:t>.</a:t>
            </a:r>
          </a:p>
        </p:txBody>
      </p:sp>
    </p:spTree>
    <p:extLst>
      <p:ext uri="{BB962C8B-B14F-4D97-AF65-F5344CB8AC3E}">
        <p14:creationId xmlns:p14="http://schemas.microsoft.com/office/powerpoint/2010/main" val="796975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94268"/>
            <a:ext cx="9905998" cy="1216058"/>
          </a:xfrm>
        </p:spPr>
        <p:txBody>
          <a:bodyPr/>
          <a:lstStyle/>
          <a:p>
            <a:r>
              <a:rPr lang="en-US" b="1" u="sng" dirty="0"/>
              <a:t>K-MEANS CLUSTERING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952106"/>
                <a:ext cx="11164503" cy="5561815"/>
              </a:xfrm>
            </p:spPr>
            <p:txBody>
              <a:bodyPr>
                <a:normAutofit fontScale="92500" lnSpcReduction="20000"/>
              </a:bodyPr>
              <a:lstStyle/>
              <a:p>
                <a:r>
                  <a:rPr lang="en-US" dirty="0"/>
                  <a:t>Input: K – Number of cluster,</a:t>
                </a:r>
              </a:p>
              <a:p>
                <a:pPr marL="0" indent="0">
                  <a:buNone/>
                </a:pPr>
                <a:r>
                  <a:rPr lang="en-US" dirty="0"/>
                  <a:t>	   set of points {</a:t>
                </a:r>
                <a14:m>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𝑥</m:t>
                        </m:r>
                      </m:e>
                      <m:sub>
                        <m:r>
                          <a:rPr lang="en-US" i="0" dirty="0">
                            <a:latin typeface="Cambria Math" panose="02040503050406030204" pitchFamily="18" charset="0"/>
                          </a:rPr>
                          <m:t>1</m:t>
                        </m:r>
                      </m:sub>
                    </m:sSub>
                  </m:oMath>
                </a14:m>
                <a:r>
                  <a:rPr lang="en-US" dirty="0"/>
                  <a:t> ………..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m:rPr>
                            <m:sty m:val="p"/>
                          </m:rPr>
                          <a:rPr lang="en-US" b="0" i="0" dirty="0" smtClean="0">
                            <a:latin typeface="Cambria Math" panose="02040503050406030204" pitchFamily="18" charset="0"/>
                          </a:rPr>
                          <m:t>n</m:t>
                        </m:r>
                      </m:sub>
                    </m:sSub>
                  </m:oMath>
                </a14:m>
                <a:r>
                  <a:rPr lang="en-US" dirty="0"/>
                  <a:t>}</a:t>
                </a:r>
              </a:p>
              <a:p>
                <a:r>
                  <a:rPr lang="en-US" dirty="0"/>
                  <a:t>Place the K number of centroid { </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panose="02040503050406030204" pitchFamily="18" charset="0"/>
                          </a:rPr>
                          <m:t>𝐶</m:t>
                        </m:r>
                      </m:e>
                      <m:sub>
                        <m:r>
                          <a:rPr lang="en-US" b="0" i="0" dirty="0" smtClean="0">
                            <a:latin typeface="Cambria Math" panose="02040503050406030204" pitchFamily="18" charset="0"/>
                          </a:rPr>
                          <m:t>1</m:t>
                        </m:r>
                      </m:sub>
                    </m:sSub>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𝐶</m:t>
                        </m:r>
                      </m:e>
                      <m:sub>
                        <m:r>
                          <m:rPr>
                            <m:sty m:val="p"/>
                          </m:rPr>
                          <a:rPr lang="en-US" b="0" i="0" dirty="0" smtClean="0">
                            <a:latin typeface="Cambria Math" panose="02040503050406030204" pitchFamily="18" charset="0"/>
                          </a:rPr>
                          <m:t>K</m:t>
                        </m:r>
                      </m:sub>
                    </m:sSub>
                  </m:oMath>
                </a14:m>
                <a:r>
                  <a:rPr lang="en-US" dirty="0"/>
                  <a:t>} in the random location.</a:t>
                </a:r>
              </a:p>
              <a:p>
                <a:r>
                  <a:rPr lang="en-US" dirty="0"/>
                  <a:t>Repeat until convergence:</a:t>
                </a:r>
              </a:p>
              <a:p>
                <a:pPr marL="0" indent="0">
                  <a:buNone/>
                </a:pPr>
                <a:r>
                  <a:rPr lang="en-US" dirty="0"/>
                  <a:t>   </a:t>
                </a:r>
                <a:r>
                  <a:rPr lang="en-US" b="1" dirty="0"/>
                  <a:t>Step 1</a:t>
                </a:r>
                <a:r>
                  <a:rPr lang="en-US" dirty="0"/>
                  <a:t> (for each point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m:rPr>
                            <m:sty m:val="p"/>
                          </m:rPr>
                          <a:rPr lang="en-US" b="0" i="0" dirty="0" smtClean="0">
                            <a:latin typeface="Cambria Math" panose="02040503050406030204" pitchFamily="18" charset="0"/>
                          </a:rPr>
                          <m:t>i</m:t>
                        </m:r>
                      </m:sub>
                    </m:sSub>
                    <m:r>
                      <a:rPr lang="en-US" b="0" i="1" dirty="0" smtClean="0">
                        <a:latin typeface="Cambria Math" panose="02040503050406030204" pitchFamily="18" charset="0"/>
                      </a:rPr>
                      <m:t>):   </m:t>
                    </m:r>
                  </m:oMath>
                </a14:m>
                <a:endParaRPr lang="en-US" b="0" dirty="0"/>
              </a:p>
              <a:p>
                <a:pPr marL="0" indent="0">
                  <a:buNone/>
                </a:pPr>
                <a:r>
                  <a:rPr lang="en-US" dirty="0"/>
                  <a:t>	- Find the nearest Centroid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𝐶</m:t>
                        </m:r>
                      </m:e>
                      <m:sub>
                        <m:r>
                          <m:rPr>
                            <m:sty m:val="p"/>
                          </m:rPr>
                          <a:rPr lang="en-US" b="0" i="0" dirty="0" smtClean="0">
                            <a:latin typeface="Cambria Math" panose="02040503050406030204" pitchFamily="18" charset="0"/>
                          </a:rPr>
                          <m:t>j</m:t>
                        </m:r>
                      </m:sub>
                    </m:sSub>
                  </m:oMath>
                </a14:m>
                <a:r>
                  <a:rPr lang="en-US" b="0" dirty="0"/>
                  <a:t>      </a:t>
                </a:r>
                <a:r>
                  <a:rPr lang="en-US" b="1" dirty="0">
                    <a:solidFill>
                      <a:srgbClr val="FF0000"/>
                    </a:solidFill>
                  </a:rPr>
                  <a:t>arg </a:t>
                </a:r>
                <a14:m>
                  <m:oMath xmlns:m="http://schemas.openxmlformats.org/officeDocument/2006/math">
                    <m:sSub>
                      <m:sSubPr>
                        <m:ctrlPr>
                          <a:rPr lang="en-US" b="1" i="1" dirty="0" smtClean="0">
                            <a:solidFill>
                              <a:srgbClr val="FF0000"/>
                            </a:solidFill>
                            <a:latin typeface="Cambria Math" panose="02040503050406030204" pitchFamily="18" charset="0"/>
                          </a:rPr>
                        </m:ctrlPr>
                      </m:sSubPr>
                      <m:e>
                        <m:r>
                          <a:rPr lang="en-US" b="1" i="1" dirty="0" smtClean="0">
                            <a:solidFill>
                              <a:srgbClr val="FF0000"/>
                            </a:solidFill>
                            <a:latin typeface="Cambria Math" panose="02040503050406030204" pitchFamily="18" charset="0"/>
                          </a:rPr>
                          <m:t>𝒎𝒊𝒏</m:t>
                        </m:r>
                      </m:e>
                      <m:sub>
                        <m:r>
                          <a:rPr lang="en-US" b="1" i="0" dirty="0" smtClean="0">
                            <a:solidFill>
                              <a:srgbClr val="FF0000"/>
                            </a:solidFill>
                            <a:latin typeface="Cambria Math" panose="02040503050406030204" pitchFamily="18" charset="0"/>
                          </a:rPr>
                          <m:t>𝐣</m:t>
                        </m:r>
                      </m:sub>
                    </m:sSub>
                  </m:oMath>
                </a14:m>
                <a:r>
                  <a:rPr lang="en-US" b="1" dirty="0">
                    <a:solidFill>
                      <a:srgbClr val="FF0000"/>
                    </a:solidFill>
                  </a:rPr>
                  <a:t> D(</a:t>
                </a:r>
                <a14:m>
                  <m:oMath xmlns:m="http://schemas.openxmlformats.org/officeDocument/2006/math">
                    <m:sSub>
                      <m:sSubPr>
                        <m:ctrlPr>
                          <a:rPr lang="en-US" b="1" i="1" dirty="0">
                            <a:solidFill>
                              <a:srgbClr val="FF0000"/>
                            </a:solidFill>
                            <a:latin typeface="Cambria Math" panose="02040503050406030204" pitchFamily="18" charset="0"/>
                          </a:rPr>
                        </m:ctrlPr>
                      </m:sSubPr>
                      <m:e>
                        <m:r>
                          <a:rPr lang="en-US" b="1" i="1" dirty="0">
                            <a:solidFill>
                              <a:srgbClr val="FF0000"/>
                            </a:solidFill>
                            <a:latin typeface="Cambria Math" panose="02040503050406030204" pitchFamily="18" charset="0"/>
                          </a:rPr>
                          <m:t>𝒙</m:t>
                        </m:r>
                      </m:e>
                      <m:sub>
                        <m:r>
                          <a:rPr lang="en-US" b="1" i="0" dirty="0" smtClean="0">
                            <a:solidFill>
                              <a:srgbClr val="FF0000"/>
                            </a:solidFill>
                            <a:latin typeface="Cambria Math" panose="02040503050406030204" pitchFamily="18" charset="0"/>
                          </a:rPr>
                          <m:t>𝐢</m:t>
                        </m:r>
                      </m:sub>
                    </m:sSub>
                  </m:oMath>
                </a14:m>
                <a:r>
                  <a:rPr lang="en-US" b="1" dirty="0">
                    <a:solidFill>
                      <a:srgbClr val="FF0000"/>
                    </a:solidFill>
                  </a:rPr>
                  <a:t>, </a:t>
                </a:r>
                <a14:m>
                  <m:oMath xmlns:m="http://schemas.openxmlformats.org/officeDocument/2006/math">
                    <m:sSub>
                      <m:sSubPr>
                        <m:ctrlPr>
                          <a:rPr lang="en-US" b="1" i="1" dirty="0">
                            <a:solidFill>
                              <a:srgbClr val="FF0000"/>
                            </a:solidFill>
                            <a:latin typeface="Cambria Math" panose="02040503050406030204" pitchFamily="18" charset="0"/>
                          </a:rPr>
                        </m:ctrlPr>
                      </m:sSubPr>
                      <m:e>
                        <m:r>
                          <a:rPr lang="en-US" b="1" i="1" dirty="0" smtClean="0">
                            <a:solidFill>
                              <a:srgbClr val="FF0000"/>
                            </a:solidFill>
                            <a:latin typeface="Cambria Math" panose="02040503050406030204" pitchFamily="18" charset="0"/>
                          </a:rPr>
                          <m:t>𝒄</m:t>
                        </m:r>
                      </m:e>
                      <m:sub>
                        <m:r>
                          <a:rPr lang="en-US" b="1" i="0" dirty="0" smtClean="0">
                            <a:solidFill>
                              <a:srgbClr val="FF0000"/>
                            </a:solidFill>
                            <a:latin typeface="Cambria Math" panose="02040503050406030204" pitchFamily="18" charset="0"/>
                          </a:rPr>
                          <m:t>𝐣</m:t>
                        </m:r>
                      </m:sub>
                    </m:sSub>
                  </m:oMath>
                </a14:m>
                <a:r>
                  <a:rPr lang="en-US" b="1" dirty="0">
                    <a:solidFill>
                      <a:srgbClr val="FF0000"/>
                    </a:solidFill>
                  </a:rPr>
                  <a:t>)</a:t>
                </a:r>
              </a:p>
              <a:p>
                <a:pPr marL="0" indent="0">
                  <a:buNone/>
                </a:pPr>
                <a:r>
                  <a:rPr lang="en-US" dirty="0"/>
                  <a:t>	- assign the point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m:rPr>
                            <m:sty m:val="p"/>
                          </m:rPr>
                          <a:rPr lang="en-US" dirty="0">
                            <a:latin typeface="Cambria Math" panose="02040503050406030204" pitchFamily="18" charset="0"/>
                          </a:rPr>
                          <m:t>i</m:t>
                        </m:r>
                      </m:sub>
                    </m:sSub>
                  </m:oMath>
                </a14:m>
                <a:r>
                  <a:rPr lang="en-US" b="0" dirty="0"/>
                  <a:t> to the cluster j</a:t>
                </a:r>
              </a:p>
              <a:p>
                <a:pPr marL="0" indent="0">
                  <a:buNone/>
                </a:pPr>
                <a:r>
                  <a:rPr lang="en-US" dirty="0"/>
                  <a:t>   </a:t>
                </a:r>
                <a:r>
                  <a:rPr lang="en-US" b="1" dirty="0"/>
                  <a:t>Step 2 </a:t>
                </a:r>
                <a:r>
                  <a:rPr lang="en-US" dirty="0"/>
                  <a:t>( for each cluster j= 1…….K}</a:t>
                </a:r>
              </a:p>
              <a:p>
                <a:pPr marL="0" indent="0">
                  <a:buNone/>
                </a:pPr>
                <a:r>
                  <a:rPr lang="en-US" b="1" dirty="0"/>
                  <a:t>	- </a:t>
                </a:r>
                <a:r>
                  <a:rPr lang="en-US" dirty="0"/>
                  <a:t>Calculate the new centroid location by computing the mean of all  </a:t>
                </a:r>
              </a:p>
              <a:p>
                <a:pPr marL="0" indent="0">
                  <a:buNone/>
                </a:pPr>
                <a:r>
                  <a:rPr lang="en-US" dirty="0"/>
                  <a:t>	   the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𝑥</m:t>
                        </m:r>
                      </m:e>
                      <m:sub>
                        <m:r>
                          <m:rPr>
                            <m:sty m:val="p"/>
                          </m:rPr>
                          <a:rPr lang="en-US" b="0" dirty="0">
                            <a:latin typeface="Cambria Math" panose="02040503050406030204" pitchFamily="18" charset="0"/>
                          </a:rPr>
                          <m:t>i</m:t>
                        </m:r>
                      </m:sub>
                    </m:sSub>
                  </m:oMath>
                </a14:m>
                <a:r>
                  <a:rPr lang="en-US" dirty="0"/>
                  <a:t> point assigned to each cluster j in the Step 1. </a:t>
                </a:r>
                <a14:m>
                  <m:oMath xmlns:m="http://schemas.openxmlformats.org/officeDocument/2006/math">
                    <m:sSub>
                      <m:sSubPr>
                        <m:ctrlPr>
                          <a:rPr lang="en-US" b="1" i="1" dirty="0" smtClean="0">
                            <a:solidFill>
                              <a:srgbClr val="FF0000"/>
                            </a:solidFill>
                            <a:latin typeface="Cambria Math" panose="02040503050406030204" pitchFamily="18" charset="0"/>
                          </a:rPr>
                        </m:ctrlPr>
                      </m:sSubPr>
                      <m:e>
                        <m:r>
                          <a:rPr lang="en-US" b="1" i="1" dirty="0">
                            <a:solidFill>
                              <a:srgbClr val="FF0000"/>
                            </a:solidFill>
                            <a:latin typeface="Cambria Math" panose="02040503050406030204" pitchFamily="18" charset="0"/>
                          </a:rPr>
                          <m:t>𝑪</m:t>
                        </m:r>
                      </m:e>
                      <m:sub>
                        <m:r>
                          <a:rPr lang="en-US" b="1" i="0" dirty="0" smtClean="0">
                            <a:solidFill>
                              <a:srgbClr val="FF0000"/>
                            </a:solidFill>
                            <a:latin typeface="Cambria Math" panose="02040503050406030204" pitchFamily="18" charset="0"/>
                          </a:rPr>
                          <m:t>𝐣</m:t>
                        </m:r>
                      </m:sub>
                    </m:sSub>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𝒂</m:t>
                    </m:r>
                    <m:r>
                      <a:rPr lang="en-US" b="1" i="1" dirty="0" smtClean="0">
                        <a:solidFill>
                          <a:srgbClr val="FF0000"/>
                        </a:solidFill>
                        <a:latin typeface="Cambria Math" panose="02040503050406030204" pitchFamily="18" charset="0"/>
                      </a:rPr>
                      <m:t>)</m:t>
                    </m:r>
                  </m:oMath>
                </a14:m>
                <a:r>
                  <a:rPr lang="en-US" b="1" dirty="0">
                    <a:solidFill>
                      <a:srgbClr val="FF0000"/>
                    </a:solidFill>
                  </a:rPr>
                  <a:t> </a:t>
                </a:r>
                <a14:m>
                  <m:oMath xmlns:m="http://schemas.openxmlformats.org/officeDocument/2006/math">
                    <m:r>
                      <a:rPr lang="pt-BR"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m:t>
                    </m:r>
                    <m:f>
                      <m:fPr>
                        <m:ctrlPr>
                          <a:rPr lang="en-US" b="1" i="1" smtClean="0">
                            <a:solidFill>
                              <a:srgbClr val="FF0000"/>
                            </a:solidFill>
                            <a:latin typeface="Cambria Math" panose="02040503050406030204" pitchFamily="18" charset="0"/>
                          </a:rPr>
                        </m:ctrlPr>
                      </m:fPr>
                      <m:num>
                        <m:r>
                          <a:rPr lang="en-US" b="1" i="1" smtClean="0">
                            <a:solidFill>
                              <a:srgbClr val="FF0000"/>
                            </a:solidFill>
                            <a:latin typeface="Cambria Math" panose="02040503050406030204" pitchFamily="18" charset="0"/>
                          </a:rPr>
                          <m:t>𝟏</m:t>
                        </m:r>
                      </m:num>
                      <m:den>
                        <m:sSub>
                          <m:sSubPr>
                            <m:ctrlPr>
                              <a:rPr lang="en-US" b="1" i="1" dirty="0">
                                <a:solidFill>
                                  <a:srgbClr val="FF0000"/>
                                </a:solidFill>
                                <a:latin typeface="Cambria Math" panose="02040503050406030204" pitchFamily="18" charset="0"/>
                              </a:rPr>
                            </m:ctrlPr>
                          </m:sSubPr>
                          <m:e>
                            <m:r>
                              <a:rPr lang="en-US" b="1" i="1" dirty="0" smtClean="0">
                                <a:solidFill>
                                  <a:srgbClr val="FF0000"/>
                                </a:solidFill>
                                <a:latin typeface="Cambria Math" panose="02040503050406030204" pitchFamily="18" charset="0"/>
                              </a:rPr>
                              <m:t>𝒏</m:t>
                            </m:r>
                          </m:e>
                          <m:sub>
                            <m:r>
                              <a:rPr lang="en-US" b="1" i="0" dirty="0" smtClean="0">
                                <a:solidFill>
                                  <a:srgbClr val="FF0000"/>
                                </a:solidFill>
                                <a:latin typeface="Cambria Math" panose="02040503050406030204" pitchFamily="18" charset="0"/>
                              </a:rPr>
                              <m:t>𝐣</m:t>
                            </m:r>
                          </m:sub>
                        </m:sSub>
                      </m:den>
                    </m:f>
                    <m:r>
                      <a:rPr lang="en-US" b="1" i="1" dirty="0" smtClean="0">
                        <a:solidFill>
                          <a:srgbClr val="FF0000"/>
                        </a:solidFill>
                        <a:latin typeface="Cambria Math" panose="02040503050406030204" pitchFamily="18" charset="0"/>
                      </a:rPr>
                      <m:t>)</m:t>
                    </m:r>
                    <m:nary>
                      <m:naryPr>
                        <m:chr m:val="∑"/>
                        <m:ctrlPr>
                          <a:rPr lang="pt-BR" b="1" i="1" smtClean="0">
                            <a:solidFill>
                              <a:srgbClr val="FF0000"/>
                            </a:solidFill>
                            <a:latin typeface="Cambria Math" panose="02040503050406030204" pitchFamily="18" charset="0"/>
                          </a:rPr>
                        </m:ctrlPr>
                      </m:naryPr>
                      <m:sub>
                        <m:sSub>
                          <m:sSubPr>
                            <m:ctrlPr>
                              <a:rPr lang="en-US" b="1" i="1" dirty="0">
                                <a:solidFill>
                                  <a:srgbClr val="FF0000"/>
                                </a:solidFill>
                                <a:latin typeface="Cambria Math" panose="02040503050406030204" pitchFamily="18" charset="0"/>
                              </a:rPr>
                            </m:ctrlPr>
                          </m:sSubPr>
                          <m:e>
                            <m:sSub>
                              <m:sSubPr>
                                <m:ctrlPr>
                                  <a:rPr lang="en-US" b="1" i="1" dirty="0">
                                    <a:solidFill>
                                      <a:srgbClr val="FF0000"/>
                                    </a:solidFill>
                                    <a:latin typeface="Cambria Math" panose="02040503050406030204" pitchFamily="18" charset="0"/>
                                  </a:rPr>
                                </m:ctrlPr>
                              </m:sSubPr>
                              <m:e>
                                <m:r>
                                  <a:rPr lang="en-US" b="1" i="1" dirty="0" smtClean="0">
                                    <a:solidFill>
                                      <a:srgbClr val="FF0000"/>
                                    </a:solidFill>
                                    <a:latin typeface="Cambria Math" panose="02040503050406030204" pitchFamily="18" charset="0"/>
                                  </a:rPr>
                                  <m:t>𝒙</m:t>
                                </m:r>
                              </m:e>
                              <m:sub>
                                <m:r>
                                  <a:rPr lang="en-US" b="1" i="0" dirty="0" smtClean="0">
                                    <a:solidFill>
                                      <a:srgbClr val="FF0000"/>
                                    </a:solidFill>
                                    <a:latin typeface="Cambria Math" panose="02040503050406030204" pitchFamily="18" charset="0"/>
                                  </a:rPr>
                                  <m:t>𝐢</m:t>
                                </m:r>
                              </m:sub>
                            </m:sSub>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𝒄</m:t>
                            </m:r>
                          </m:e>
                          <m:sub>
                            <m:r>
                              <a:rPr lang="en-US" b="1" i="0" dirty="0" smtClean="0">
                                <a:solidFill>
                                  <a:srgbClr val="FF0000"/>
                                </a:solidFill>
                                <a:latin typeface="Cambria Math" panose="02040503050406030204" pitchFamily="18" charset="0"/>
                              </a:rPr>
                              <m:t>𝐣</m:t>
                            </m:r>
                          </m:sub>
                        </m:sSub>
                      </m:sub>
                      <m:sup/>
                      <m:e>
                        <m:sSub>
                          <m:sSubPr>
                            <m:ctrlPr>
                              <a:rPr lang="en-US" b="1" i="1" dirty="0">
                                <a:solidFill>
                                  <a:srgbClr val="FF0000"/>
                                </a:solidFill>
                                <a:latin typeface="Cambria Math" panose="02040503050406030204" pitchFamily="18" charset="0"/>
                              </a:rPr>
                            </m:ctrlPr>
                          </m:sSubPr>
                          <m:e>
                            <m:r>
                              <a:rPr lang="en-US" b="1" i="1" dirty="0" smtClean="0">
                                <a:solidFill>
                                  <a:srgbClr val="FF0000"/>
                                </a:solidFill>
                                <a:latin typeface="Cambria Math" panose="02040503050406030204" pitchFamily="18" charset="0"/>
                              </a:rPr>
                              <m:t>𝒙</m:t>
                            </m:r>
                          </m:e>
                          <m:sub>
                            <m:r>
                              <a:rPr lang="en-US" b="1" i="0" dirty="0" smtClean="0">
                                <a:solidFill>
                                  <a:srgbClr val="FF0000"/>
                                </a:solidFill>
                                <a:latin typeface="Cambria Math" panose="02040503050406030204" pitchFamily="18" charset="0"/>
                              </a:rPr>
                              <m:t>𝐢</m:t>
                            </m:r>
                          </m:sub>
                        </m:sSub>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𝒂</m:t>
                        </m:r>
                        <m:r>
                          <a:rPr lang="en-US" b="1" i="1" dirty="0" smtClean="0">
                            <a:solidFill>
                              <a:srgbClr val="FF0000"/>
                            </a:solidFill>
                            <a:latin typeface="Cambria Math" panose="02040503050406030204" pitchFamily="18" charset="0"/>
                          </a:rPr>
                          <m:t>)</m:t>
                        </m:r>
                      </m:e>
                    </m:nary>
                  </m:oMath>
                </a14:m>
                <a:endParaRPr lang="en-US" b="1" dirty="0"/>
              </a:p>
              <a:p>
                <a:r>
                  <a:rPr lang="en-US" dirty="0"/>
                  <a:t>Repeat the above steps until the centroid relocation does not changes.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952106"/>
                <a:ext cx="11164503" cy="5561815"/>
              </a:xfrm>
              <a:blipFill>
                <a:blip r:embed="rId2"/>
                <a:stretch>
                  <a:fillRect l="-928" t="-1972"/>
                </a:stretch>
              </a:blipFill>
            </p:spPr>
            <p:txBody>
              <a:bodyPr/>
              <a:lstStyle/>
              <a:p>
                <a:r>
                  <a:rPr lang="en-IN">
                    <a:noFill/>
                  </a:rPr>
                  <a:t> </a:t>
                </a:r>
              </a:p>
            </p:txBody>
          </p:sp>
        </mc:Fallback>
      </mc:AlternateContent>
      <p:sp>
        <p:nvSpPr>
          <p:cNvPr id="4" name="Rectangle 3"/>
          <p:cNvSpPr/>
          <p:nvPr/>
        </p:nvSpPr>
        <p:spPr>
          <a:xfrm>
            <a:off x="8587819" y="2469823"/>
            <a:ext cx="3525624" cy="100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p:cNvSpPr txBox="1"/>
              <p:nvPr/>
            </p:nvSpPr>
            <p:spPr>
              <a:xfrm>
                <a:off x="8719794" y="2545237"/>
                <a:ext cx="3282908" cy="949234"/>
              </a:xfrm>
              <a:prstGeom prst="rect">
                <a:avLst/>
              </a:prstGeom>
              <a:noFill/>
            </p:spPr>
            <p:txBody>
              <a:bodyPr wrap="square" rtlCol="0">
                <a:spAutoFit/>
              </a:bodyPr>
              <a:lstStyle/>
              <a:p>
                <a:r>
                  <a:rPr lang="en-US" b="1" dirty="0">
                    <a:solidFill>
                      <a:schemeClr val="bg1"/>
                    </a:solidFill>
                    <a:latin typeface="Calibri" panose="020F0502020204030204" pitchFamily="34" charset="0"/>
                    <a:cs typeface="Calibri" panose="020F0502020204030204" pitchFamily="34" charset="0"/>
                  </a:rPr>
                  <a:t>EUCLIDEAN DISTANCE BETWEEN THE INSTANCE </a:t>
                </a:r>
                <a14:m>
                  <m:oMath xmlns:m="http://schemas.openxmlformats.org/officeDocument/2006/math">
                    <m:sSub>
                      <m:sSubPr>
                        <m:ctrlPr>
                          <a:rPr lang="en-US" b="1" i="1" dirty="0">
                            <a:solidFill>
                              <a:schemeClr val="bg1"/>
                            </a:solidFill>
                            <a:latin typeface="Cambria Math" panose="02040503050406030204" pitchFamily="18" charset="0"/>
                          </a:rPr>
                        </m:ctrlPr>
                      </m:sSubPr>
                      <m:e>
                        <m:r>
                          <a:rPr lang="en-US" b="1" i="1" dirty="0">
                            <a:solidFill>
                              <a:schemeClr val="bg1"/>
                            </a:solidFill>
                            <a:latin typeface="Cambria Math" panose="02040503050406030204" pitchFamily="18" charset="0"/>
                          </a:rPr>
                          <m:t>𝒙</m:t>
                        </m:r>
                      </m:e>
                      <m:sub>
                        <m:r>
                          <a:rPr lang="en-US" b="1" i="1" dirty="0">
                            <a:solidFill>
                              <a:schemeClr val="bg1"/>
                            </a:solidFill>
                            <a:latin typeface="Cambria Math" panose="02040503050406030204" pitchFamily="18" charset="0"/>
                          </a:rPr>
                          <m:t>𝒊</m:t>
                        </m:r>
                      </m:sub>
                    </m:sSub>
                    <m:r>
                      <a:rPr lang="en-US" b="1" i="0" dirty="0" smtClean="0">
                        <a:solidFill>
                          <a:schemeClr val="bg1"/>
                        </a:solidFill>
                        <a:latin typeface="Cambria Math" panose="02040503050406030204" pitchFamily="18" charset="0"/>
                      </a:rPr>
                      <m:t> </m:t>
                    </m:r>
                  </m:oMath>
                </a14:m>
                <a:r>
                  <a:rPr lang="en-US" b="1" dirty="0">
                    <a:solidFill>
                      <a:schemeClr val="bg1"/>
                    </a:solidFill>
                    <a:latin typeface="Calibri" panose="020F0502020204030204" pitchFamily="34" charset="0"/>
                    <a:cs typeface="Calibri" panose="020F0502020204030204" pitchFamily="34" charset="0"/>
                  </a:rPr>
                  <a:t>AND THE CLUSTER </a:t>
                </a:r>
                <a14:m>
                  <m:oMath xmlns:m="http://schemas.openxmlformats.org/officeDocument/2006/math">
                    <m:sSub>
                      <m:sSubPr>
                        <m:ctrlPr>
                          <a:rPr lang="en-US" b="1" i="1" dirty="0">
                            <a:solidFill>
                              <a:schemeClr val="bg1"/>
                            </a:solidFill>
                            <a:latin typeface="Cambria Math" panose="02040503050406030204" pitchFamily="18" charset="0"/>
                          </a:rPr>
                        </m:ctrlPr>
                      </m:sSubPr>
                      <m:e>
                        <m:r>
                          <a:rPr lang="en-US" b="1" i="1" dirty="0">
                            <a:solidFill>
                              <a:schemeClr val="bg1"/>
                            </a:solidFill>
                            <a:latin typeface="Cambria Math" panose="02040503050406030204" pitchFamily="18" charset="0"/>
                          </a:rPr>
                          <m:t>𝒄</m:t>
                        </m:r>
                      </m:e>
                      <m:sub>
                        <m:r>
                          <a:rPr lang="en-US" b="1" i="1" dirty="0">
                            <a:solidFill>
                              <a:schemeClr val="bg1"/>
                            </a:solidFill>
                            <a:latin typeface="Cambria Math" panose="02040503050406030204" pitchFamily="18" charset="0"/>
                          </a:rPr>
                          <m:t>𝒋</m:t>
                        </m:r>
                      </m:sub>
                    </m:sSub>
                  </m:oMath>
                </a14:m>
                <a:endParaRPr lang="en-US" b="1" dirty="0">
                  <a:latin typeface="Calibri" panose="020F0502020204030204" pitchFamily="34" charset="0"/>
                  <a:cs typeface="Calibri" panose="020F0502020204030204" pitchFamily="34"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8719794" y="2545237"/>
                <a:ext cx="3282908" cy="949234"/>
              </a:xfrm>
              <a:prstGeom prst="rect">
                <a:avLst/>
              </a:prstGeom>
              <a:blipFill>
                <a:blip r:embed="rId3"/>
                <a:stretch>
                  <a:fillRect l="-1484" t="-3871" r="-1484" b="-7742"/>
                </a:stretch>
              </a:blipFill>
            </p:spPr>
            <p:txBody>
              <a:bodyPr/>
              <a:lstStyle/>
              <a:p>
                <a:r>
                  <a:rPr lang="en-US">
                    <a:noFill/>
                  </a:rPr>
                  <a:t> </a:t>
                </a:r>
              </a:p>
            </p:txBody>
          </p:sp>
        </mc:Fallback>
      </mc:AlternateContent>
      <p:cxnSp>
        <p:nvCxnSpPr>
          <p:cNvPr id="7" name="Straight Arrow Connector 6"/>
          <p:cNvCxnSpPr/>
          <p:nvPr/>
        </p:nvCxnSpPr>
        <p:spPr>
          <a:xfrm flipV="1">
            <a:off x="7202078" y="2875175"/>
            <a:ext cx="1385741" cy="40535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055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fade">
                                      <p:cBhvr>
                                        <p:cTn id="56" dur="1000"/>
                                        <p:tgtEl>
                                          <p:spTgt spid="7"/>
                                        </p:tgtEl>
                                      </p:cBhvr>
                                    </p:animEffect>
                                    <p:anim calcmode="lin" valueType="num">
                                      <p:cBhvr>
                                        <p:cTn id="57" dur="1000" fill="hold"/>
                                        <p:tgtEl>
                                          <p:spTgt spid="7"/>
                                        </p:tgtEl>
                                        <p:attrNameLst>
                                          <p:attrName>ppt_x</p:attrName>
                                        </p:attrNameLst>
                                      </p:cBhvr>
                                      <p:tavLst>
                                        <p:tav tm="0">
                                          <p:val>
                                            <p:strVal val="#ppt_x"/>
                                          </p:val>
                                        </p:tav>
                                        <p:tav tm="100000">
                                          <p:val>
                                            <p:strVal val="#ppt_x"/>
                                          </p:val>
                                        </p:tav>
                                      </p:tavLst>
                                    </p:anim>
                                    <p:anim calcmode="lin" valueType="num">
                                      <p:cBhvr>
                                        <p:cTn id="5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grpId="0" nodeType="click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barn(inVertical)">
                                      <p:cBhvr>
                                        <p:cTn id="63" dur="500"/>
                                        <p:tgtEl>
                                          <p:spTgt spid="5"/>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barn(inVertical)">
                                      <p:cBhvr>
                                        <p:cTn id="66" dur="500"/>
                                        <p:tgtEl>
                                          <p:spTgt spid="4"/>
                                        </p:tgtEl>
                                      </p:cBhvr>
                                    </p:animEffect>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3">
                                            <p:txEl>
                                              <p:pRg st="7" end="7"/>
                                            </p:txEl>
                                          </p:spTgt>
                                        </p:tgtEl>
                                        <p:attrNameLst>
                                          <p:attrName>style.visibility</p:attrName>
                                        </p:attrNameLst>
                                      </p:cBhvr>
                                      <p:to>
                                        <p:strVal val="visible"/>
                                      </p:to>
                                    </p:set>
                                    <p:animEffect transition="in" filter="fade">
                                      <p:cBhvr>
                                        <p:cTn id="71" dur="1000"/>
                                        <p:tgtEl>
                                          <p:spTgt spid="3">
                                            <p:txEl>
                                              <p:pRg st="7" end="7"/>
                                            </p:txEl>
                                          </p:spTgt>
                                        </p:tgtEl>
                                      </p:cBhvr>
                                    </p:animEffect>
                                    <p:anim calcmode="lin" valueType="num">
                                      <p:cBhvr>
                                        <p:cTn id="72"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73"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grpId="0" nodeType="clickEffect">
                                  <p:stCondLst>
                                    <p:cond delay="0"/>
                                  </p:stCondLst>
                                  <p:childTnLst>
                                    <p:set>
                                      <p:cBhvr>
                                        <p:cTn id="77" dur="1" fill="hold">
                                          <p:stCondLst>
                                            <p:cond delay="0"/>
                                          </p:stCondLst>
                                        </p:cTn>
                                        <p:tgtEl>
                                          <p:spTgt spid="3">
                                            <p:txEl>
                                              <p:pRg st="8" end="8"/>
                                            </p:txEl>
                                          </p:spTgt>
                                        </p:tgtEl>
                                        <p:attrNameLst>
                                          <p:attrName>style.visibility</p:attrName>
                                        </p:attrNameLst>
                                      </p:cBhvr>
                                      <p:to>
                                        <p:strVal val="visible"/>
                                      </p:to>
                                    </p:set>
                                    <p:animEffect transition="in" filter="fade">
                                      <p:cBhvr>
                                        <p:cTn id="78" dur="1000"/>
                                        <p:tgtEl>
                                          <p:spTgt spid="3">
                                            <p:txEl>
                                              <p:pRg st="8" end="8"/>
                                            </p:txEl>
                                          </p:spTgt>
                                        </p:tgtEl>
                                      </p:cBhvr>
                                    </p:animEffect>
                                    <p:anim calcmode="lin" valueType="num">
                                      <p:cBhvr>
                                        <p:cTn id="79"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80"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grpId="0" nodeType="clickEffect">
                                  <p:stCondLst>
                                    <p:cond delay="0"/>
                                  </p:stCondLst>
                                  <p:childTnLst>
                                    <p:set>
                                      <p:cBhvr>
                                        <p:cTn id="84" dur="1" fill="hold">
                                          <p:stCondLst>
                                            <p:cond delay="0"/>
                                          </p:stCondLst>
                                        </p:cTn>
                                        <p:tgtEl>
                                          <p:spTgt spid="3">
                                            <p:txEl>
                                              <p:pRg st="9" end="9"/>
                                            </p:txEl>
                                          </p:spTgt>
                                        </p:tgtEl>
                                        <p:attrNameLst>
                                          <p:attrName>style.visibility</p:attrName>
                                        </p:attrNameLst>
                                      </p:cBhvr>
                                      <p:to>
                                        <p:strVal val="visible"/>
                                      </p:to>
                                    </p:set>
                                    <p:animEffect transition="in" filter="fade">
                                      <p:cBhvr>
                                        <p:cTn id="85" dur="1000"/>
                                        <p:tgtEl>
                                          <p:spTgt spid="3">
                                            <p:txEl>
                                              <p:pRg st="9" end="9"/>
                                            </p:txEl>
                                          </p:spTgt>
                                        </p:tgtEl>
                                      </p:cBhvr>
                                    </p:animEffect>
                                    <p:anim calcmode="lin" valueType="num">
                                      <p:cBhvr>
                                        <p:cTn id="86"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87"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grpId="0" nodeType="clickEffect">
                                  <p:stCondLst>
                                    <p:cond delay="0"/>
                                  </p:stCondLst>
                                  <p:childTnLst>
                                    <p:set>
                                      <p:cBhvr>
                                        <p:cTn id="91" dur="1" fill="hold">
                                          <p:stCondLst>
                                            <p:cond delay="0"/>
                                          </p:stCondLst>
                                        </p:cTn>
                                        <p:tgtEl>
                                          <p:spTgt spid="3">
                                            <p:txEl>
                                              <p:pRg st="10" end="10"/>
                                            </p:txEl>
                                          </p:spTgt>
                                        </p:tgtEl>
                                        <p:attrNameLst>
                                          <p:attrName>style.visibility</p:attrName>
                                        </p:attrNameLst>
                                      </p:cBhvr>
                                      <p:to>
                                        <p:strVal val="visible"/>
                                      </p:to>
                                    </p:set>
                                    <p:animEffect transition="in" filter="fade">
                                      <p:cBhvr>
                                        <p:cTn id="92" dur="1000"/>
                                        <p:tgtEl>
                                          <p:spTgt spid="3">
                                            <p:txEl>
                                              <p:pRg st="10" end="10"/>
                                            </p:txEl>
                                          </p:spTgt>
                                        </p:tgtEl>
                                      </p:cBhvr>
                                    </p:animEffect>
                                    <p:anim calcmode="lin" valueType="num">
                                      <p:cBhvr>
                                        <p:cTn id="93"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94"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160256"/>
            <a:ext cx="9905998" cy="1385740"/>
          </a:xfrm>
        </p:spPr>
        <p:txBody>
          <a:bodyPr/>
          <a:lstStyle/>
          <a:p>
            <a:r>
              <a:rPr lang="en-US" b="1" u="sng" dirty="0"/>
              <a:t>K-MEANS CLUSTERING ALGORITHM</a:t>
            </a:r>
            <a:endParaRPr lang="en-US" dirty="0"/>
          </a:p>
        </p:txBody>
      </p:sp>
      <p:pic>
        <p:nvPicPr>
          <p:cNvPr id="4" name="Content Placeholder 3"/>
          <p:cNvPicPr>
            <a:picLocks noGrp="1" noChangeAspect="1"/>
          </p:cNvPicPr>
          <p:nvPr>
            <p:ph idx="1"/>
          </p:nvPr>
        </p:nvPicPr>
        <p:blipFill>
          <a:blip r:embed="rId2"/>
          <a:stretch>
            <a:fillRect/>
          </a:stretch>
        </p:blipFill>
        <p:spPr>
          <a:xfrm>
            <a:off x="2121030" y="1244339"/>
            <a:ext cx="7418895" cy="5420412"/>
          </a:xfrm>
          <a:prstGeom prst="rect">
            <a:avLst/>
          </a:prstGeom>
        </p:spPr>
      </p:pic>
    </p:spTree>
    <p:extLst>
      <p:ext uri="{BB962C8B-B14F-4D97-AF65-F5344CB8AC3E}">
        <p14:creationId xmlns:p14="http://schemas.microsoft.com/office/powerpoint/2010/main" val="2203515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05410"/>
          </a:xfrm>
        </p:spPr>
        <p:txBody>
          <a:bodyPr/>
          <a:lstStyle/>
          <a:p>
            <a:r>
              <a:rPr lang="en-US" b="1" u="sng" dirty="0"/>
              <a:t>K-MEANS CLUSTERING EXAMPLE</a:t>
            </a:r>
            <a:endParaRPr lang="en-US" dirty="0"/>
          </a:p>
        </p:txBody>
      </p:sp>
      <p:sp>
        <p:nvSpPr>
          <p:cNvPr id="3" name="Content Placeholder 2"/>
          <p:cNvSpPr>
            <a:spLocks noGrp="1"/>
          </p:cNvSpPr>
          <p:nvPr>
            <p:ph idx="1"/>
          </p:nvPr>
        </p:nvSpPr>
        <p:spPr>
          <a:xfrm>
            <a:off x="838200" y="1366787"/>
            <a:ext cx="10515600" cy="4810176"/>
          </a:xfrm>
        </p:spPr>
        <p:txBody>
          <a:bodyPr/>
          <a:lstStyle/>
          <a:p>
            <a:endParaRPr lang="en-US" dirty="0"/>
          </a:p>
        </p:txBody>
      </p:sp>
      <p:cxnSp>
        <p:nvCxnSpPr>
          <p:cNvPr id="7" name="Straight Arrow Connector 6"/>
          <p:cNvCxnSpPr/>
          <p:nvPr/>
        </p:nvCxnSpPr>
        <p:spPr>
          <a:xfrm>
            <a:off x="3099335" y="5120640"/>
            <a:ext cx="6862812"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3108960" y="1366787"/>
            <a:ext cx="67377" cy="3753853"/>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Star: 5 Points 9"/>
          <p:cNvSpPr/>
          <p:nvPr/>
        </p:nvSpPr>
        <p:spPr>
          <a:xfrm>
            <a:off x="4230303" y="2981426"/>
            <a:ext cx="182880" cy="202131"/>
          </a:xfrm>
          <a:prstGeom prst="star5">
            <a:avLst/>
          </a:prstGeom>
          <a:solidFill>
            <a:schemeClr val="accent3"/>
          </a:solid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tar: 5 Points 11"/>
          <p:cNvSpPr/>
          <p:nvPr/>
        </p:nvSpPr>
        <p:spPr>
          <a:xfrm>
            <a:off x="8370770" y="3999296"/>
            <a:ext cx="301592" cy="276728"/>
          </a:xfrm>
          <a:prstGeom prst="star5">
            <a:avLst/>
          </a:prstGeom>
          <a:solidFill>
            <a:srgbClr val="FFFF00"/>
          </a:solid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975234" y="2579571"/>
            <a:ext cx="125128" cy="1058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889634" y="2512194"/>
            <a:ext cx="144379" cy="120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832910" y="2473693"/>
            <a:ext cx="105878" cy="1034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4100362" y="3797167"/>
            <a:ext cx="168442" cy="1684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3455469" y="3368842"/>
            <a:ext cx="96253" cy="962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4764505" y="3243713"/>
            <a:ext cx="125129" cy="1251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455469" y="2632509"/>
            <a:ext cx="96253" cy="962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034013" y="2156060"/>
            <a:ext cx="125128" cy="96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975234" y="2252312"/>
            <a:ext cx="125128" cy="1155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6211102" y="2974206"/>
            <a:ext cx="112696" cy="1010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7800674" y="3306277"/>
            <a:ext cx="120918" cy="1106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8552046" y="3416968"/>
            <a:ext cx="120316" cy="1155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579593" y="4331367"/>
            <a:ext cx="120618" cy="1540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7656296" y="3814011"/>
            <a:ext cx="120918" cy="1515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8672362" y="4635768"/>
            <a:ext cx="115503" cy="125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9105499" y="3705728"/>
            <a:ext cx="125128" cy="108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9326880" y="4760896"/>
            <a:ext cx="115503" cy="1257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8017844" y="2926081"/>
            <a:ext cx="125129" cy="1491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7401827" y="4728411"/>
            <a:ext cx="177766" cy="137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8672362" y="2974206"/>
            <a:ext cx="115503" cy="1010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flipV="1">
            <a:off x="6119661" y="3858528"/>
            <a:ext cx="182881" cy="1540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flipH="1" flipV="1">
            <a:off x="6410426" y="2671008"/>
            <a:ext cx="105877" cy="1155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764505" y="3814011"/>
            <a:ext cx="125129" cy="1515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6853187" y="3797167"/>
            <a:ext cx="129139" cy="1419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p:nvPr/>
        </p:nvCxnSpPr>
        <p:spPr>
          <a:xfrm flipH="1">
            <a:off x="5275445" y="1780674"/>
            <a:ext cx="2424766" cy="2782902"/>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a:off x="6387767" y="1751798"/>
            <a:ext cx="449377" cy="3210626"/>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96" name="Star: 5 Points 95"/>
          <p:cNvSpPr/>
          <p:nvPr/>
        </p:nvSpPr>
        <p:spPr>
          <a:xfrm>
            <a:off x="5407491" y="2952550"/>
            <a:ext cx="237827" cy="231008"/>
          </a:xfrm>
          <a:prstGeom prst="star5">
            <a:avLst/>
          </a:prstGeom>
          <a:solidFill>
            <a:schemeClr val="accent3"/>
          </a:solid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6392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500"/>
                                        <p:tgtEl>
                                          <p:spTgt spid="4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500"/>
                                        <p:tgtEl>
                                          <p:spTgt spid="3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fade">
                                      <p:cBhvr>
                                        <p:cTn id="61" dur="500"/>
                                        <p:tgtEl>
                                          <p:spTgt spid="2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fade">
                                      <p:cBhvr>
                                        <p:cTn id="64" dur="500"/>
                                        <p:tgtEl>
                                          <p:spTgt spid="3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500"/>
                                        <p:tgtEl>
                                          <p:spTgt spid="3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500"/>
                                        <p:tgtEl>
                                          <p:spTgt spid="3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fade">
                                      <p:cBhvr>
                                        <p:cTn id="76" dur="500"/>
                                        <p:tgtEl>
                                          <p:spTgt spid="1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12"/>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10"/>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44"/>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9" presetClass="emph" presetSubtype="0" fill="hold" grpId="1" nodeType="clickEffect">
                                  <p:stCondLst>
                                    <p:cond delay="0"/>
                                  </p:stCondLst>
                                  <p:childTnLst>
                                    <p:animClr clrSpc="rgb" dir="cw">
                                      <p:cBhvr override="childStyle">
                                        <p:cTn id="93" dur="500" fill="hold"/>
                                        <p:tgtEl>
                                          <p:spTgt spid="16"/>
                                        </p:tgtEl>
                                        <p:attrNameLst>
                                          <p:attrName>style.color</p:attrName>
                                        </p:attrNameLst>
                                      </p:cBhvr>
                                      <p:to>
                                        <a:srgbClr val="D35940"/>
                                      </p:to>
                                    </p:animClr>
                                    <p:animClr clrSpc="rgb" dir="cw">
                                      <p:cBhvr>
                                        <p:cTn id="94" dur="500" fill="hold"/>
                                        <p:tgtEl>
                                          <p:spTgt spid="16"/>
                                        </p:tgtEl>
                                        <p:attrNameLst>
                                          <p:attrName>fillcolor</p:attrName>
                                        </p:attrNameLst>
                                      </p:cBhvr>
                                      <p:to>
                                        <a:srgbClr val="D35940"/>
                                      </p:to>
                                    </p:animClr>
                                    <p:set>
                                      <p:cBhvr>
                                        <p:cTn id="95" dur="500" fill="hold"/>
                                        <p:tgtEl>
                                          <p:spTgt spid="16"/>
                                        </p:tgtEl>
                                        <p:attrNameLst>
                                          <p:attrName>fill.type</p:attrName>
                                        </p:attrNameLst>
                                      </p:cBhvr>
                                      <p:to>
                                        <p:strVal val="solid"/>
                                      </p:to>
                                    </p:set>
                                    <p:set>
                                      <p:cBhvr>
                                        <p:cTn id="96" dur="500" fill="hold"/>
                                        <p:tgtEl>
                                          <p:spTgt spid="16"/>
                                        </p:tgtEl>
                                        <p:attrNameLst>
                                          <p:attrName>fill.on</p:attrName>
                                        </p:attrNameLst>
                                      </p:cBhvr>
                                      <p:to>
                                        <p:strVal val="true"/>
                                      </p:to>
                                    </p:set>
                                  </p:childTnLst>
                                </p:cTn>
                              </p:par>
                              <p:par>
                                <p:cTn id="97" presetID="19" presetClass="emph" presetSubtype="0" fill="hold" grpId="1" nodeType="withEffect">
                                  <p:stCondLst>
                                    <p:cond delay="0"/>
                                  </p:stCondLst>
                                  <p:childTnLst>
                                    <p:animClr clrSpc="rgb" dir="cw">
                                      <p:cBhvr override="childStyle">
                                        <p:cTn id="98" dur="500" fill="hold"/>
                                        <p:tgtEl>
                                          <p:spTgt spid="24"/>
                                        </p:tgtEl>
                                        <p:attrNameLst>
                                          <p:attrName>style.color</p:attrName>
                                        </p:attrNameLst>
                                      </p:cBhvr>
                                      <p:to>
                                        <a:srgbClr val="D35940"/>
                                      </p:to>
                                    </p:animClr>
                                    <p:animClr clrSpc="rgb" dir="cw">
                                      <p:cBhvr>
                                        <p:cTn id="99" dur="500" fill="hold"/>
                                        <p:tgtEl>
                                          <p:spTgt spid="24"/>
                                        </p:tgtEl>
                                        <p:attrNameLst>
                                          <p:attrName>fillcolor</p:attrName>
                                        </p:attrNameLst>
                                      </p:cBhvr>
                                      <p:to>
                                        <a:srgbClr val="D35940"/>
                                      </p:to>
                                    </p:animClr>
                                    <p:set>
                                      <p:cBhvr>
                                        <p:cTn id="100" dur="500" fill="hold"/>
                                        <p:tgtEl>
                                          <p:spTgt spid="24"/>
                                        </p:tgtEl>
                                        <p:attrNameLst>
                                          <p:attrName>fill.type</p:attrName>
                                        </p:attrNameLst>
                                      </p:cBhvr>
                                      <p:to>
                                        <p:strVal val="solid"/>
                                      </p:to>
                                    </p:set>
                                    <p:set>
                                      <p:cBhvr>
                                        <p:cTn id="101" dur="500" fill="hold"/>
                                        <p:tgtEl>
                                          <p:spTgt spid="24"/>
                                        </p:tgtEl>
                                        <p:attrNameLst>
                                          <p:attrName>fill.on</p:attrName>
                                        </p:attrNameLst>
                                      </p:cBhvr>
                                      <p:to>
                                        <p:strVal val="true"/>
                                      </p:to>
                                    </p:set>
                                  </p:childTnLst>
                                </p:cTn>
                              </p:par>
                              <p:par>
                                <p:cTn id="102" presetID="19" presetClass="emph" presetSubtype="0" fill="hold" grpId="1" nodeType="withEffect">
                                  <p:stCondLst>
                                    <p:cond delay="0"/>
                                  </p:stCondLst>
                                  <p:childTnLst>
                                    <p:animClr clrSpc="rgb" dir="cw">
                                      <p:cBhvr override="childStyle">
                                        <p:cTn id="103" dur="500" fill="hold"/>
                                        <p:tgtEl>
                                          <p:spTgt spid="23"/>
                                        </p:tgtEl>
                                        <p:attrNameLst>
                                          <p:attrName>style.color</p:attrName>
                                        </p:attrNameLst>
                                      </p:cBhvr>
                                      <p:to>
                                        <a:srgbClr val="D35940"/>
                                      </p:to>
                                    </p:animClr>
                                    <p:animClr clrSpc="rgb" dir="cw">
                                      <p:cBhvr>
                                        <p:cTn id="104" dur="500" fill="hold"/>
                                        <p:tgtEl>
                                          <p:spTgt spid="23"/>
                                        </p:tgtEl>
                                        <p:attrNameLst>
                                          <p:attrName>fillcolor</p:attrName>
                                        </p:attrNameLst>
                                      </p:cBhvr>
                                      <p:to>
                                        <a:srgbClr val="D35940"/>
                                      </p:to>
                                    </p:animClr>
                                    <p:set>
                                      <p:cBhvr>
                                        <p:cTn id="105" dur="500" fill="hold"/>
                                        <p:tgtEl>
                                          <p:spTgt spid="23"/>
                                        </p:tgtEl>
                                        <p:attrNameLst>
                                          <p:attrName>fill.type</p:attrName>
                                        </p:attrNameLst>
                                      </p:cBhvr>
                                      <p:to>
                                        <p:strVal val="solid"/>
                                      </p:to>
                                    </p:set>
                                    <p:set>
                                      <p:cBhvr>
                                        <p:cTn id="106" dur="500" fill="hold"/>
                                        <p:tgtEl>
                                          <p:spTgt spid="23"/>
                                        </p:tgtEl>
                                        <p:attrNameLst>
                                          <p:attrName>fill.on</p:attrName>
                                        </p:attrNameLst>
                                      </p:cBhvr>
                                      <p:to>
                                        <p:strVal val="true"/>
                                      </p:to>
                                    </p:set>
                                  </p:childTnLst>
                                </p:cTn>
                              </p:par>
                              <p:par>
                                <p:cTn id="107" presetID="19" presetClass="emph" presetSubtype="0" fill="hold" grpId="1" nodeType="withEffect">
                                  <p:stCondLst>
                                    <p:cond delay="0"/>
                                  </p:stCondLst>
                                  <p:childTnLst>
                                    <p:animClr clrSpc="rgb" dir="cw">
                                      <p:cBhvr override="childStyle">
                                        <p:cTn id="108" dur="500" fill="hold"/>
                                        <p:tgtEl>
                                          <p:spTgt spid="22"/>
                                        </p:tgtEl>
                                        <p:attrNameLst>
                                          <p:attrName>style.color</p:attrName>
                                        </p:attrNameLst>
                                      </p:cBhvr>
                                      <p:to>
                                        <a:srgbClr val="D35940"/>
                                      </p:to>
                                    </p:animClr>
                                    <p:animClr clrSpc="rgb" dir="cw">
                                      <p:cBhvr>
                                        <p:cTn id="109" dur="500" fill="hold"/>
                                        <p:tgtEl>
                                          <p:spTgt spid="22"/>
                                        </p:tgtEl>
                                        <p:attrNameLst>
                                          <p:attrName>fillcolor</p:attrName>
                                        </p:attrNameLst>
                                      </p:cBhvr>
                                      <p:to>
                                        <a:srgbClr val="D35940"/>
                                      </p:to>
                                    </p:animClr>
                                    <p:set>
                                      <p:cBhvr>
                                        <p:cTn id="110" dur="500" fill="hold"/>
                                        <p:tgtEl>
                                          <p:spTgt spid="22"/>
                                        </p:tgtEl>
                                        <p:attrNameLst>
                                          <p:attrName>fill.type</p:attrName>
                                        </p:attrNameLst>
                                      </p:cBhvr>
                                      <p:to>
                                        <p:strVal val="solid"/>
                                      </p:to>
                                    </p:set>
                                    <p:set>
                                      <p:cBhvr>
                                        <p:cTn id="111" dur="500" fill="hold"/>
                                        <p:tgtEl>
                                          <p:spTgt spid="22"/>
                                        </p:tgtEl>
                                        <p:attrNameLst>
                                          <p:attrName>fill.on</p:attrName>
                                        </p:attrNameLst>
                                      </p:cBhvr>
                                      <p:to>
                                        <p:strVal val="true"/>
                                      </p:to>
                                    </p:set>
                                  </p:childTnLst>
                                </p:cTn>
                              </p:par>
                              <p:par>
                                <p:cTn id="112" presetID="19" presetClass="emph" presetSubtype="0" fill="hold" grpId="1" nodeType="withEffect">
                                  <p:stCondLst>
                                    <p:cond delay="0"/>
                                  </p:stCondLst>
                                  <p:childTnLst>
                                    <p:animClr clrSpc="rgb" dir="cw">
                                      <p:cBhvr override="childStyle">
                                        <p:cTn id="113" dur="500" fill="hold"/>
                                        <p:tgtEl>
                                          <p:spTgt spid="18"/>
                                        </p:tgtEl>
                                        <p:attrNameLst>
                                          <p:attrName>style.color</p:attrName>
                                        </p:attrNameLst>
                                      </p:cBhvr>
                                      <p:to>
                                        <a:srgbClr val="D35940"/>
                                      </p:to>
                                    </p:animClr>
                                    <p:animClr clrSpc="rgb" dir="cw">
                                      <p:cBhvr>
                                        <p:cTn id="114" dur="500" fill="hold"/>
                                        <p:tgtEl>
                                          <p:spTgt spid="18"/>
                                        </p:tgtEl>
                                        <p:attrNameLst>
                                          <p:attrName>fillcolor</p:attrName>
                                        </p:attrNameLst>
                                      </p:cBhvr>
                                      <p:to>
                                        <a:srgbClr val="D35940"/>
                                      </p:to>
                                    </p:animClr>
                                    <p:set>
                                      <p:cBhvr>
                                        <p:cTn id="115" dur="500" fill="hold"/>
                                        <p:tgtEl>
                                          <p:spTgt spid="18"/>
                                        </p:tgtEl>
                                        <p:attrNameLst>
                                          <p:attrName>fill.type</p:attrName>
                                        </p:attrNameLst>
                                      </p:cBhvr>
                                      <p:to>
                                        <p:strVal val="solid"/>
                                      </p:to>
                                    </p:set>
                                    <p:set>
                                      <p:cBhvr>
                                        <p:cTn id="116" dur="500" fill="hold"/>
                                        <p:tgtEl>
                                          <p:spTgt spid="18"/>
                                        </p:tgtEl>
                                        <p:attrNameLst>
                                          <p:attrName>fill.on</p:attrName>
                                        </p:attrNameLst>
                                      </p:cBhvr>
                                      <p:to>
                                        <p:strVal val="true"/>
                                      </p:to>
                                    </p:set>
                                  </p:childTnLst>
                                </p:cTn>
                              </p:par>
                              <p:par>
                                <p:cTn id="117" presetID="19" presetClass="emph" presetSubtype="0" fill="hold" grpId="1" nodeType="withEffect">
                                  <p:stCondLst>
                                    <p:cond delay="0"/>
                                  </p:stCondLst>
                                  <p:childTnLst>
                                    <p:animClr clrSpc="rgb" dir="cw">
                                      <p:cBhvr override="childStyle">
                                        <p:cTn id="118" dur="500" fill="hold"/>
                                        <p:tgtEl>
                                          <p:spTgt spid="20"/>
                                        </p:tgtEl>
                                        <p:attrNameLst>
                                          <p:attrName>style.color</p:attrName>
                                        </p:attrNameLst>
                                      </p:cBhvr>
                                      <p:to>
                                        <a:srgbClr val="D35940"/>
                                      </p:to>
                                    </p:animClr>
                                    <p:animClr clrSpc="rgb" dir="cw">
                                      <p:cBhvr>
                                        <p:cTn id="119" dur="500" fill="hold"/>
                                        <p:tgtEl>
                                          <p:spTgt spid="20"/>
                                        </p:tgtEl>
                                        <p:attrNameLst>
                                          <p:attrName>fillcolor</p:attrName>
                                        </p:attrNameLst>
                                      </p:cBhvr>
                                      <p:to>
                                        <a:srgbClr val="D35940"/>
                                      </p:to>
                                    </p:animClr>
                                    <p:set>
                                      <p:cBhvr>
                                        <p:cTn id="120" dur="500" fill="hold"/>
                                        <p:tgtEl>
                                          <p:spTgt spid="20"/>
                                        </p:tgtEl>
                                        <p:attrNameLst>
                                          <p:attrName>fill.type</p:attrName>
                                        </p:attrNameLst>
                                      </p:cBhvr>
                                      <p:to>
                                        <p:strVal val="solid"/>
                                      </p:to>
                                    </p:set>
                                    <p:set>
                                      <p:cBhvr>
                                        <p:cTn id="121" dur="500" fill="hold"/>
                                        <p:tgtEl>
                                          <p:spTgt spid="20"/>
                                        </p:tgtEl>
                                        <p:attrNameLst>
                                          <p:attrName>fill.on</p:attrName>
                                        </p:attrNameLst>
                                      </p:cBhvr>
                                      <p:to>
                                        <p:strVal val="true"/>
                                      </p:to>
                                    </p:set>
                                  </p:childTnLst>
                                </p:cTn>
                              </p:par>
                              <p:par>
                                <p:cTn id="122" presetID="19" presetClass="emph" presetSubtype="0" fill="hold" grpId="1" nodeType="withEffect">
                                  <p:stCondLst>
                                    <p:cond delay="0"/>
                                  </p:stCondLst>
                                  <p:childTnLst>
                                    <p:animClr clrSpc="rgb" dir="cw">
                                      <p:cBhvr override="childStyle">
                                        <p:cTn id="123" dur="500" fill="hold"/>
                                        <p:tgtEl>
                                          <p:spTgt spid="40"/>
                                        </p:tgtEl>
                                        <p:attrNameLst>
                                          <p:attrName>style.color</p:attrName>
                                        </p:attrNameLst>
                                      </p:cBhvr>
                                      <p:to>
                                        <a:srgbClr val="D35940"/>
                                      </p:to>
                                    </p:animClr>
                                    <p:animClr clrSpc="rgb" dir="cw">
                                      <p:cBhvr>
                                        <p:cTn id="124" dur="500" fill="hold"/>
                                        <p:tgtEl>
                                          <p:spTgt spid="40"/>
                                        </p:tgtEl>
                                        <p:attrNameLst>
                                          <p:attrName>fillcolor</p:attrName>
                                        </p:attrNameLst>
                                      </p:cBhvr>
                                      <p:to>
                                        <a:srgbClr val="D35940"/>
                                      </p:to>
                                    </p:animClr>
                                    <p:set>
                                      <p:cBhvr>
                                        <p:cTn id="125" dur="500" fill="hold"/>
                                        <p:tgtEl>
                                          <p:spTgt spid="40"/>
                                        </p:tgtEl>
                                        <p:attrNameLst>
                                          <p:attrName>fill.type</p:attrName>
                                        </p:attrNameLst>
                                      </p:cBhvr>
                                      <p:to>
                                        <p:strVal val="solid"/>
                                      </p:to>
                                    </p:set>
                                    <p:set>
                                      <p:cBhvr>
                                        <p:cTn id="126" dur="500" fill="hold"/>
                                        <p:tgtEl>
                                          <p:spTgt spid="40"/>
                                        </p:tgtEl>
                                        <p:attrNameLst>
                                          <p:attrName>fill.on</p:attrName>
                                        </p:attrNameLst>
                                      </p:cBhvr>
                                      <p:to>
                                        <p:strVal val="true"/>
                                      </p:to>
                                    </p:set>
                                  </p:childTnLst>
                                </p:cTn>
                              </p:par>
                              <p:par>
                                <p:cTn id="127" presetID="19" presetClass="emph" presetSubtype="0" fill="hold" grpId="1" nodeType="withEffect">
                                  <p:stCondLst>
                                    <p:cond delay="0"/>
                                  </p:stCondLst>
                                  <p:childTnLst>
                                    <p:animClr clrSpc="rgb" dir="cw">
                                      <p:cBhvr override="childStyle">
                                        <p:cTn id="128" dur="500" fill="hold"/>
                                        <p:tgtEl>
                                          <p:spTgt spid="25"/>
                                        </p:tgtEl>
                                        <p:attrNameLst>
                                          <p:attrName>style.color</p:attrName>
                                        </p:attrNameLst>
                                      </p:cBhvr>
                                      <p:to>
                                        <a:srgbClr val="D35940"/>
                                      </p:to>
                                    </p:animClr>
                                    <p:animClr clrSpc="rgb" dir="cw">
                                      <p:cBhvr>
                                        <p:cTn id="129" dur="500" fill="hold"/>
                                        <p:tgtEl>
                                          <p:spTgt spid="25"/>
                                        </p:tgtEl>
                                        <p:attrNameLst>
                                          <p:attrName>fillcolor</p:attrName>
                                        </p:attrNameLst>
                                      </p:cBhvr>
                                      <p:to>
                                        <a:srgbClr val="D35940"/>
                                      </p:to>
                                    </p:animClr>
                                    <p:set>
                                      <p:cBhvr>
                                        <p:cTn id="130" dur="500" fill="hold"/>
                                        <p:tgtEl>
                                          <p:spTgt spid="25"/>
                                        </p:tgtEl>
                                        <p:attrNameLst>
                                          <p:attrName>fill.type</p:attrName>
                                        </p:attrNameLst>
                                      </p:cBhvr>
                                      <p:to>
                                        <p:strVal val="solid"/>
                                      </p:to>
                                    </p:set>
                                    <p:set>
                                      <p:cBhvr>
                                        <p:cTn id="131" dur="500" fill="hold"/>
                                        <p:tgtEl>
                                          <p:spTgt spid="25"/>
                                        </p:tgtEl>
                                        <p:attrNameLst>
                                          <p:attrName>fill.on</p:attrName>
                                        </p:attrNameLst>
                                      </p:cBhvr>
                                      <p:to>
                                        <p:strVal val="true"/>
                                      </p:to>
                                    </p:set>
                                  </p:childTnLst>
                                </p:cTn>
                              </p:par>
                              <p:par>
                                <p:cTn id="132" presetID="19" presetClass="emph" presetSubtype="0" fill="hold" grpId="1" nodeType="withEffect">
                                  <p:stCondLst>
                                    <p:cond delay="0"/>
                                  </p:stCondLst>
                                  <p:childTnLst>
                                    <p:animClr clrSpc="rgb" dir="cw">
                                      <p:cBhvr override="childStyle">
                                        <p:cTn id="133" dur="500" fill="hold"/>
                                        <p:tgtEl>
                                          <p:spTgt spid="19"/>
                                        </p:tgtEl>
                                        <p:attrNameLst>
                                          <p:attrName>style.color</p:attrName>
                                        </p:attrNameLst>
                                      </p:cBhvr>
                                      <p:to>
                                        <a:srgbClr val="D35940"/>
                                      </p:to>
                                    </p:animClr>
                                    <p:animClr clrSpc="rgb" dir="cw">
                                      <p:cBhvr>
                                        <p:cTn id="134" dur="500" fill="hold"/>
                                        <p:tgtEl>
                                          <p:spTgt spid="19"/>
                                        </p:tgtEl>
                                        <p:attrNameLst>
                                          <p:attrName>fillcolor</p:attrName>
                                        </p:attrNameLst>
                                      </p:cBhvr>
                                      <p:to>
                                        <a:srgbClr val="D35940"/>
                                      </p:to>
                                    </p:animClr>
                                    <p:set>
                                      <p:cBhvr>
                                        <p:cTn id="135" dur="500" fill="hold"/>
                                        <p:tgtEl>
                                          <p:spTgt spid="19"/>
                                        </p:tgtEl>
                                        <p:attrNameLst>
                                          <p:attrName>fill.type</p:attrName>
                                        </p:attrNameLst>
                                      </p:cBhvr>
                                      <p:to>
                                        <p:strVal val="solid"/>
                                      </p:to>
                                    </p:set>
                                    <p:set>
                                      <p:cBhvr>
                                        <p:cTn id="136" dur="500" fill="hold"/>
                                        <p:tgtEl>
                                          <p:spTgt spid="19"/>
                                        </p:tgtEl>
                                        <p:attrNameLst>
                                          <p:attrName>fill.on</p:attrName>
                                        </p:attrNameLst>
                                      </p:cBhvr>
                                      <p:to>
                                        <p:strVal val="true"/>
                                      </p:to>
                                    </p:set>
                                  </p:childTnLst>
                                </p:cTn>
                              </p:par>
                              <p:par>
                                <p:cTn id="137" presetID="19" presetClass="emph" presetSubtype="0" fill="hold" grpId="1" nodeType="withEffect">
                                  <p:stCondLst>
                                    <p:cond delay="0"/>
                                  </p:stCondLst>
                                  <p:childTnLst>
                                    <p:animClr clrSpc="rgb" dir="cw">
                                      <p:cBhvr override="childStyle">
                                        <p:cTn id="138" dur="500" fill="hold"/>
                                        <p:tgtEl>
                                          <p:spTgt spid="21"/>
                                        </p:tgtEl>
                                        <p:attrNameLst>
                                          <p:attrName>style.color</p:attrName>
                                        </p:attrNameLst>
                                      </p:cBhvr>
                                      <p:to>
                                        <a:srgbClr val="D35940"/>
                                      </p:to>
                                    </p:animClr>
                                    <p:animClr clrSpc="rgb" dir="cw">
                                      <p:cBhvr>
                                        <p:cTn id="139" dur="500" fill="hold"/>
                                        <p:tgtEl>
                                          <p:spTgt spid="21"/>
                                        </p:tgtEl>
                                        <p:attrNameLst>
                                          <p:attrName>fillcolor</p:attrName>
                                        </p:attrNameLst>
                                      </p:cBhvr>
                                      <p:to>
                                        <a:srgbClr val="D35940"/>
                                      </p:to>
                                    </p:animClr>
                                    <p:set>
                                      <p:cBhvr>
                                        <p:cTn id="140" dur="500" fill="hold"/>
                                        <p:tgtEl>
                                          <p:spTgt spid="21"/>
                                        </p:tgtEl>
                                        <p:attrNameLst>
                                          <p:attrName>fill.type</p:attrName>
                                        </p:attrNameLst>
                                      </p:cBhvr>
                                      <p:to>
                                        <p:strVal val="solid"/>
                                      </p:to>
                                    </p:set>
                                    <p:set>
                                      <p:cBhvr>
                                        <p:cTn id="141" dur="500" fill="hold"/>
                                        <p:tgtEl>
                                          <p:spTgt spid="21"/>
                                        </p:tgtEl>
                                        <p:attrNameLst>
                                          <p:attrName>fill.on</p:attrName>
                                        </p:attrNameLst>
                                      </p:cBhvr>
                                      <p:to>
                                        <p:strVal val="true"/>
                                      </p:to>
                                    </p:set>
                                  </p:childTnLst>
                                </p:cTn>
                              </p:par>
                              <p:par>
                                <p:cTn id="142" presetID="19" presetClass="emph" presetSubtype="0" fill="hold" grpId="1" nodeType="withEffect">
                                  <p:stCondLst>
                                    <p:cond delay="0"/>
                                  </p:stCondLst>
                                  <p:childTnLst>
                                    <p:animClr clrSpc="rgb" dir="cw">
                                      <p:cBhvr override="childStyle">
                                        <p:cTn id="143" dur="500" fill="hold"/>
                                        <p:tgtEl>
                                          <p:spTgt spid="17"/>
                                        </p:tgtEl>
                                        <p:attrNameLst>
                                          <p:attrName>style.color</p:attrName>
                                        </p:attrNameLst>
                                      </p:cBhvr>
                                      <p:to>
                                        <a:srgbClr val="D35940"/>
                                      </p:to>
                                    </p:animClr>
                                    <p:animClr clrSpc="rgb" dir="cw">
                                      <p:cBhvr>
                                        <p:cTn id="144" dur="500" fill="hold"/>
                                        <p:tgtEl>
                                          <p:spTgt spid="17"/>
                                        </p:tgtEl>
                                        <p:attrNameLst>
                                          <p:attrName>fillcolor</p:attrName>
                                        </p:attrNameLst>
                                      </p:cBhvr>
                                      <p:to>
                                        <a:srgbClr val="D35940"/>
                                      </p:to>
                                    </p:animClr>
                                    <p:set>
                                      <p:cBhvr>
                                        <p:cTn id="145" dur="500" fill="hold"/>
                                        <p:tgtEl>
                                          <p:spTgt spid="17"/>
                                        </p:tgtEl>
                                        <p:attrNameLst>
                                          <p:attrName>fill.type</p:attrName>
                                        </p:attrNameLst>
                                      </p:cBhvr>
                                      <p:to>
                                        <p:strVal val="solid"/>
                                      </p:to>
                                    </p:set>
                                    <p:set>
                                      <p:cBhvr>
                                        <p:cTn id="146" dur="500" fill="hold"/>
                                        <p:tgtEl>
                                          <p:spTgt spid="17"/>
                                        </p:tgtEl>
                                        <p:attrNameLst>
                                          <p:attrName>fill.on</p:attrName>
                                        </p:attrNameLst>
                                      </p:cBhvr>
                                      <p:to>
                                        <p:strVal val="true"/>
                                      </p:to>
                                    </p:set>
                                  </p:childTnLst>
                                </p:cTn>
                              </p:par>
                              <p:par>
                                <p:cTn id="147" presetID="19" presetClass="emph" presetSubtype="0" fill="hold" grpId="1" nodeType="withEffect">
                                  <p:stCondLst>
                                    <p:cond delay="0"/>
                                  </p:stCondLst>
                                  <p:childTnLst>
                                    <p:animClr clrSpc="rgb" dir="cw">
                                      <p:cBhvr override="childStyle">
                                        <p:cTn id="148" dur="500" fill="hold"/>
                                        <p:tgtEl>
                                          <p:spTgt spid="41"/>
                                        </p:tgtEl>
                                        <p:attrNameLst>
                                          <p:attrName>style.color</p:attrName>
                                        </p:attrNameLst>
                                      </p:cBhvr>
                                      <p:to>
                                        <a:srgbClr val="D35940"/>
                                      </p:to>
                                    </p:animClr>
                                    <p:animClr clrSpc="rgb" dir="cw">
                                      <p:cBhvr>
                                        <p:cTn id="149" dur="500" fill="hold"/>
                                        <p:tgtEl>
                                          <p:spTgt spid="41"/>
                                        </p:tgtEl>
                                        <p:attrNameLst>
                                          <p:attrName>fillcolor</p:attrName>
                                        </p:attrNameLst>
                                      </p:cBhvr>
                                      <p:to>
                                        <a:srgbClr val="D35940"/>
                                      </p:to>
                                    </p:animClr>
                                    <p:set>
                                      <p:cBhvr>
                                        <p:cTn id="150" dur="500" fill="hold"/>
                                        <p:tgtEl>
                                          <p:spTgt spid="41"/>
                                        </p:tgtEl>
                                        <p:attrNameLst>
                                          <p:attrName>fill.type</p:attrName>
                                        </p:attrNameLst>
                                      </p:cBhvr>
                                      <p:to>
                                        <p:strVal val="solid"/>
                                      </p:to>
                                    </p:set>
                                    <p:set>
                                      <p:cBhvr>
                                        <p:cTn id="151" dur="500" fill="hold"/>
                                        <p:tgtEl>
                                          <p:spTgt spid="41"/>
                                        </p:tgtEl>
                                        <p:attrNameLst>
                                          <p:attrName>fill.on</p:attrName>
                                        </p:attrNameLst>
                                      </p:cBhvr>
                                      <p:to>
                                        <p:strVal val="true"/>
                                      </p:to>
                                    </p:set>
                                  </p:childTnLst>
                                </p:cTn>
                              </p:par>
                            </p:childTnLst>
                          </p:cTn>
                        </p:par>
                      </p:childTnLst>
                    </p:cTn>
                  </p:par>
                  <p:par>
                    <p:cTn id="152" fill="hold">
                      <p:stCondLst>
                        <p:cond delay="indefinite"/>
                      </p:stCondLst>
                      <p:childTnLst>
                        <p:par>
                          <p:cTn id="153" fill="hold">
                            <p:stCondLst>
                              <p:cond delay="0"/>
                            </p:stCondLst>
                            <p:childTnLst>
                              <p:par>
                                <p:cTn id="154" presetID="19" presetClass="emph" presetSubtype="0" fill="hold" grpId="1" nodeType="clickEffect">
                                  <p:stCondLst>
                                    <p:cond delay="0"/>
                                  </p:stCondLst>
                                  <p:childTnLst>
                                    <p:animClr clrSpc="rgb" dir="cw">
                                      <p:cBhvr override="childStyle">
                                        <p:cTn id="155" dur="500" fill="hold"/>
                                        <p:tgtEl>
                                          <p:spTgt spid="42"/>
                                        </p:tgtEl>
                                        <p:attrNameLst>
                                          <p:attrName>style.color</p:attrName>
                                        </p:attrNameLst>
                                      </p:cBhvr>
                                      <p:to>
                                        <a:srgbClr val="FFFF00"/>
                                      </p:to>
                                    </p:animClr>
                                    <p:animClr clrSpc="rgb" dir="cw">
                                      <p:cBhvr>
                                        <p:cTn id="156" dur="500" fill="hold"/>
                                        <p:tgtEl>
                                          <p:spTgt spid="42"/>
                                        </p:tgtEl>
                                        <p:attrNameLst>
                                          <p:attrName>fillcolor</p:attrName>
                                        </p:attrNameLst>
                                      </p:cBhvr>
                                      <p:to>
                                        <a:srgbClr val="FFFF00"/>
                                      </p:to>
                                    </p:animClr>
                                    <p:set>
                                      <p:cBhvr>
                                        <p:cTn id="157" dur="500" fill="hold"/>
                                        <p:tgtEl>
                                          <p:spTgt spid="42"/>
                                        </p:tgtEl>
                                        <p:attrNameLst>
                                          <p:attrName>fill.type</p:attrName>
                                        </p:attrNameLst>
                                      </p:cBhvr>
                                      <p:to>
                                        <p:strVal val="solid"/>
                                      </p:to>
                                    </p:set>
                                    <p:set>
                                      <p:cBhvr>
                                        <p:cTn id="158" dur="500" fill="hold"/>
                                        <p:tgtEl>
                                          <p:spTgt spid="42"/>
                                        </p:tgtEl>
                                        <p:attrNameLst>
                                          <p:attrName>fill.on</p:attrName>
                                        </p:attrNameLst>
                                      </p:cBhvr>
                                      <p:to>
                                        <p:strVal val="true"/>
                                      </p:to>
                                    </p:set>
                                  </p:childTnLst>
                                </p:cTn>
                              </p:par>
                              <p:par>
                                <p:cTn id="159" presetID="19" presetClass="emph" presetSubtype="0" fill="hold" grpId="1" nodeType="withEffect">
                                  <p:stCondLst>
                                    <p:cond delay="0"/>
                                  </p:stCondLst>
                                  <p:childTnLst>
                                    <p:animClr clrSpc="rgb" dir="cw">
                                      <p:cBhvr override="childStyle">
                                        <p:cTn id="160" dur="500" fill="hold"/>
                                        <p:tgtEl>
                                          <p:spTgt spid="37"/>
                                        </p:tgtEl>
                                        <p:attrNameLst>
                                          <p:attrName>style.color</p:attrName>
                                        </p:attrNameLst>
                                      </p:cBhvr>
                                      <p:to>
                                        <a:srgbClr val="99FF33"/>
                                      </p:to>
                                    </p:animClr>
                                    <p:animClr clrSpc="rgb" dir="cw">
                                      <p:cBhvr>
                                        <p:cTn id="161" dur="500" fill="hold"/>
                                        <p:tgtEl>
                                          <p:spTgt spid="37"/>
                                        </p:tgtEl>
                                        <p:attrNameLst>
                                          <p:attrName>fillcolor</p:attrName>
                                        </p:attrNameLst>
                                      </p:cBhvr>
                                      <p:to>
                                        <a:srgbClr val="99FF33"/>
                                      </p:to>
                                    </p:animClr>
                                    <p:set>
                                      <p:cBhvr>
                                        <p:cTn id="162" dur="500" fill="hold"/>
                                        <p:tgtEl>
                                          <p:spTgt spid="37"/>
                                        </p:tgtEl>
                                        <p:attrNameLst>
                                          <p:attrName>fill.type</p:attrName>
                                        </p:attrNameLst>
                                      </p:cBhvr>
                                      <p:to>
                                        <p:strVal val="solid"/>
                                      </p:to>
                                    </p:set>
                                    <p:set>
                                      <p:cBhvr>
                                        <p:cTn id="163" dur="500" fill="hold"/>
                                        <p:tgtEl>
                                          <p:spTgt spid="37"/>
                                        </p:tgtEl>
                                        <p:attrNameLst>
                                          <p:attrName>fill.on</p:attrName>
                                        </p:attrNameLst>
                                      </p:cBhvr>
                                      <p:to>
                                        <p:strVal val="true"/>
                                      </p:to>
                                    </p:set>
                                  </p:childTnLst>
                                </p:cTn>
                              </p:par>
                              <p:par>
                                <p:cTn id="164" presetID="19" presetClass="emph" presetSubtype="0" fill="hold" grpId="1" nodeType="withEffect">
                                  <p:stCondLst>
                                    <p:cond delay="0"/>
                                  </p:stCondLst>
                                  <p:childTnLst>
                                    <p:animClr clrSpc="rgb" dir="cw">
                                      <p:cBhvr override="childStyle">
                                        <p:cTn id="165" dur="500" fill="hold"/>
                                        <p:tgtEl>
                                          <p:spTgt spid="29"/>
                                        </p:tgtEl>
                                        <p:attrNameLst>
                                          <p:attrName>style.color</p:attrName>
                                        </p:attrNameLst>
                                      </p:cBhvr>
                                      <p:to>
                                        <a:srgbClr val="FFFF00"/>
                                      </p:to>
                                    </p:animClr>
                                    <p:animClr clrSpc="rgb" dir="cw">
                                      <p:cBhvr>
                                        <p:cTn id="166" dur="500" fill="hold"/>
                                        <p:tgtEl>
                                          <p:spTgt spid="29"/>
                                        </p:tgtEl>
                                        <p:attrNameLst>
                                          <p:attrName>fillcolor</p:attrName>
                                        </p:attrNameLst>
                                      </p:cBhvr>
                                      <p:to>
                                        <a:srgbClr val="FFFF00"/>
                                      </p:to>
                                    </p:animClr>
                                    <p:set>
                                      <p:cBhvr>
                                        <p:cTn id="167" dur="500" fill="hold"/>
                                        <p:tgtEl>
                                          <p:spTgt spid="29"/>
                                        </p:tgtEl>
                                        <p:attrNameLst>
                                          <p:attrName>fill.type</p:attrName>
                                        </p:attrNameLst>
                                      </p:cBhvr>
                                      <p:to>
                                        <p:strVal val="solid"/>
                                      </p:to>
                                    </p:set>
                                    <p:set>
                                      <p:cBhvr>
                                        <p:cTn id="168" dur="500" fill="hold"/>
                                        <p:tgtEl>
                                          <p:spTgt spid="29"/>
                                        </p:tgtEl>
                                        <p:attrNameLst>
                                          <p:attrName>fill.on</p:attrName>
                                        </p:attrNameLst>
                                      </p:cBhvr>
                                      <p:to>
                                        <p:strVal val="true"/>
                                      </p:to>
                                    </p:set>
                                  </p:childTnLst>
                                </p:cTn>
                              </p:par>
                              <p:par>
                                <p:cTn id="169" presetID="19" presetClass="emph" presetSubtype="0" fill="hold" grpId="1" nodeType="withEffect">
                                  <p:stCondLst>
                                    <p:cond delay="0"/>
                                  </p:stCondLst>
                                  <p:childTnLst>
                                    <p:animClr clrSpc="rgb" dir="cw">
                                      <p:cBhvr override="childStyle">
                                        <p:cTn id="170" dur="500" fill="hold"/>
                                        <p:tgtEl>
                                          <p:spTgt spid="35"/>
                                        </p:tgtEl>
                                        <p:attrNameLst>
                                          <p:attrName>style.color</p:attrName>
                                        </p:attrNameLst>
                                      </p:cBhvr>
                                      <p:to>
                                        <a:srgbClr val="FFFF00"/>
                                      </p:to>
                                    </p:animClr>
                                    <p:animClr clrSpc="rgb" dir="cw">
                                      <p:cBhvr>
                                        <p:cTn id="171" dur="500" fill="hold"/>
                                        <p:tgtEl>
                                          <p:spTgt spid="35"/>
                                        </p:tgtEl>
                                        <p:attrNameLst>
                                          <p:attrName>fillcolor</p:attrName>
                                        </p:attrNameLst>
                                      </p:cBhvr>
                                      <p:to>
                                        <a:srgbClr val="FFFF00"/>
                                      </p:to>
                                    </p:animClr>
                                    <p:set>
                                      <p:cBhvr>
                                        <p:cTn id="172" dur="500" fill="hold"/>
                                        <p:tgtEl>
                                          <p:spTgt spid="35"/>
                                        </p:tgtEl>
                                        <p:attrNameLst>
                                          <p:attrName>fill.type</p:attrName>
                                        </p:attrNameLst>
                                      </p:cBhvr>
                                      <p:to>
                                        <p:strVal val="solid"/>
                                      </p:to>
                                    </p:set>
                                    <p:set>
                                      <p:cBhvr>
                                        <p:cTn id="173" dur="500" fill="hold"/>
                                        <p:tgtEl>
                                          <p:spTgt spid="35"/>
                                        </p:tgtEl>
                                        <p:attrNameLst>
                                          <p:attrName>fill.on</p:attrName>
                                        </p:attrNameLst>
                                      </p:cBhvr>
                                      <p:to>
                                        <p:strVal val="true"/>
                                      </p:to>
                                    </p:set>
                                  </p:childTnLst>
                                </p:cTn>
                              </p:par>
                              <p:par>
                                <p:cTn id="174" presetID="19" presetClass="emph" presetSubtype="0" fill="hold" grpId="1" nodeType="withEffect">
                                  <p:stCondLst>
                                    <p:cond delay="0"/>
                                  </p:stCondLst>
                                  <p:childTnLst>
                                    <p:animClr clrSpc="rgb" dir="cw">
                                      <p:cBhvr override="childStyle">
                                        <p:cTn id="175" dur="500" fill="hold"/>
                                        <p:tgtEl>
                                          <p:spTgt spid="30"/>
                                        </p:tgtEl>
                                        <p:attrNameLst>
                                          <p:attrName>style.color</p:attrName>
                                        </p:attrNameLst>
                                      </p:cBhvr>
                                      <p:to>
                                        <a:srgbClr val="FFFF00"/>
                                      </p:to>
                                    </p:animClr>
                                    <p:animClr clrSpc="rgb" dir="cw">
                                      <p:cBhvr>
                                        <p:cTn id="176" dur="500" fill="hold"/>
                                        <p:tgtEl>
                                          <p:spTgt spid="30"/>
                                        </p:tgtEl>
                                        <p:attrNameLst>
                                          <p:attrName>fillcolor</p:attrName>
                                        </p:attrNameLst>
                                      </p:cBhvr>
                                      <p:to>
                                        <a:srgbClr val="FFFF00"/>
                                      </p:to>
                                    </p:animClr>
                                    <p:set>
                                      <p:cBhvr>
                                        <p:cTn id="177" dur="500" fill="hold"/>
                                        <p:tgtEl>
                                          <p:spTgt spid="30"/>
                                        </p:tgtEl>
                                        <p:attrNameLst>
                                          <p:attrName>fill.type</p:attrName>
                                        </p:attrNameLst>
                                      </p:cBhvr>
                                      <p:to>
                                        <p:strVal val="solid"/>
                                      </p:to>
                                    </p:set>
                                    <p:set>
                                      <p:cBhvr>
                                        <p:cTn id="178" dur="500" fill="hold"/>
                                        <p:tgtEl>
                                          <p:spTgt spid="30"/>
                                        </p:tgtEl>
                                        <p:attrNameLst>
                                          <p:attrName>fill.on</p:attrName>
                                        </p:attrNameLst>
                                      </p:cBhvr>
                                      <p:to>
                                        <p:strVal val="true"/>
                                      </p:to>
                                    </p:set>
                                  </p:childTnLst>
                                </p:cTn>
                              </p:par>
                              <p:par>
                                <p:cTn id="179" presetID="19" presetClass="emph" presetSubtype="0" fill="hold" grpId="1" nodeType="withEffect">
                                  <p:stCondLst>
                                    <p:cond delay="0"/>
                                  </p:stCondLst>
                                  <p:childTnLst>
                                    <p:animClr clrSpc="rgb" dir="cw">
                                      <p:cBhvr override="childStyle">
                                        <p:cTn id="180" dur="500" fill="hold"/>
                                        <p:tgtEl>
                                          <p:spTgt spid="26"/>
                                        </p:tgtEl>
                                        <p:attrNameLst>
                                          <p:attrName>style.color</p:attrName>
                                        </p:attrNameLst>
                                      </p:cBhvr>
                                      <p:to>
                                        <a:srgbClr val="FFFF00"/>
                                      </p:to>
                                    </p:animClr>
                                    <p:animClr clrSpc="rgb" dir="cw">
                                      <p:cBhvr>
                                        <p:cTn id="181" dur="500" fill="hold"/>
                                        <p:tgtEl>
                                          <p:spTgt spid="26"/>
                                        </p:tgtEl>
                                        <p:attrNameLst>
                                          <p:attrName>fillcolor</p:attrName>
                                        </p:attrNameLst>
                                      </p:cBhvr>
                                      <p:to>
                                        <a:srgbClr val="FFFF00"/>
                                      </p:to>
                                    </p:animClr>
                                    <p:set>
                                      <p:cBhvr>
                                        <p:cTn id="182" dur="500" fill="hold"/>
                                        <p:tgtEl>
                                          <p:spTgt spid="26"/>
                                        </p:tgtEl>
                                        <p:attrNameLst>
                                          <p:attrName>fill.type</p:attrName>
                                        </p:attrNameLst>
                                      </p:cBhvr>
                                      <p:to>
                                        <p:strVal val="solid"/>
                                      </p:to>
                                    </p:set>
                                    <p:set>
                                      <p:cBhvr>
                                        <p:cTn id="183" dur="500" fill="hold"/>
                                        <p:tgtEl>
                                          <p:spTgt spid="26"/>
                                        </p:tgtEl>
                                        <p:attrNameLst>
                                          <p:attrName>fill.on</p:attrName>
                                        </p:attrNameLst>
                                      </p:cBhvr>
                                      <p:to>
                                        <p:strVal val="true"/>
                                      </p:to>
                                    </p:set>
                                  </p:childTnLst>
                                </p:cTn>
                              </p:par>
                              <p:par>
                                <p:cTn id="184" presetID="19" presetClass="emph" presetSubtype="0" fill="hold" grpId="1" nodeType="withEffect">
                                  <p:stCondLst>
                                    <p:cond delay="0"/>
                                  </p:stCondLst>
                                  <p:childTnLst>
                                    <p:animClr clrSpc="rgb" dir="cw">
                                      <p:cBhvr override="childStyle">
                                        <p:cTn id="185" dur="500" fill="hold"/>
                                        <p:tgtEl>
                                          <p:spTgt spid="34"/>
                                        </p:tgtEl>
                                        <p:attrNameLst>
                                          <p:attrName>style.color</p:attrName>
                                        </p:attrNameLst>
                                      </p:cBhvr>
                                      <p:to>
                                        <a:srgbClr val="FFFF00"/>
                                      </p:to>
                                    </p:animClr>
                                    <p:animClr clrSpc="rgb" dir="cw">
                                      <p:cBhvr>
                                        <p:cTn id="186" dur="500" fill="hold"/>
                                        <p:tgtEl>
                                          <p:spTgt spid="34"/>
                                        </p:tgtEl>
                                        <p:attrNameLst>
                                          <p:attrName>fillcolor</p:attrName>
                                        </p:attrNameLst>
                                      </p:cBhvr>
                                      <p:to>
                                        <a:srgbClr val="FFFF00"/>
                                      </p:to>
                                    </p:animClr>
                                    <p:set>
                                      <p:cBhvr>
                                        <p:cTn id="187" dur="500" fill="hold"/>
                                        <p:tgtEl>
                                          <p:spTgt spid="34"/>
                                        </p:tgtEl>
                                        <p:attrNameLst>
                                          <p:attrName>fill.type</p:attrName>
                                        </p:attrNameLst>
                                      </p:cBhvr>
                                      <p:to>
                                        <p:strVal val="solid"/>
                                      </p:to>
                                    </p:set>
                                    <p:set>
                                      <p:cBhvr>
                                        <p:cTn id="188" dur="500" fill="hold"/>
                                        <p:tgtEl>
                                          <p:spTgt spid="34"/>
                                        </p:tgtEl>
                                        <p:attrNameLst>
                                          <p:attrName>fill.on</p:attrName>
                                        </p:attrNameLst>
                                      </p:cBhvr>
                                      <p:to>
                                        <p:strVal val="true"/>
                                      </p:to>
                                    </p:set>
                                  </p:childTnLst>
                                </p:cTn>
                              </p:par>
                              <p:par>
                                <p:cTn id="189" presetID="19" presetClass="emph" presetSubtype="0" fill="hold" grpId="1" nodeType="withEffect">
                                  <p:stCondLst>
                                    <p:cond delay="0"/>
                                  </p:stCondLst>
                                  <p:childTnLst>
                                    <p:animClr clrSpc="rgb" dir="cw">
                                      <p:cBhvr override="childStyle">
                                        <p:cTn id="190" dur="500" fill="hold"/>
                                        <p:tgtEl>
                                          <p:spTgt spid="36"/>
                                        </p:tgtEl>
                                        <p:attrNameLst>
                                          <p:attrName>style.color</p:attrName>
                                        </p:attrNameLst>
                                      </p:cBhvr>
                                      <p:to>
                                        <a:srgbClr val="FFFF00"/>
                                      </p:to>
                                    </p:animClr>
                                    <p:animClr clrSpc="rgb" dir="cw">
                                      <p:cBhvr>
                                        <p:cTn id="191" dur="500" fill="hold"/>
                                        <p:tgtEl>
                                          <p:spTgt spid="36"/>
                                        </p:tgtEl>
                                        <p:attrNameLst>
                                          <p:attrName>fillcolor</p:attrName>
                                        </p:attrNameLst>
                                      </p:cBhvr>
                                      <p:to>
                                        <a:srgbClr val="FFFF00"/>
                                      </p:to>
                                    </p:animClr>
                                    <p:set>
                                      <p:cBhvr>
                                        <p:cTn id="192" dur="500" fill="hold"/>
                                        <p:tgtEl>
                                          <p:spTgt spid="36"/>
                                        </p:tgtEl>
                                        <p:attrNameLst>
                                          <p:attrName>fill.type</p:attrName>
                                        </p:attrNameLst>
                                      </p:cBhvr>
                                      <p:to>
                                        <p:strVal val="solid"/>
                                      </p:to>
                                    </p:set>
                                    <p:set>
                                      <p:cBhvr>
                                        <p:cTn id="193" dur="500" fill="hold"/>
                                        <p:tgtEl>
                                          <p:spTgt spid="36"/>
                                        </p:tgtEl>
                                        <p:attrNameLst>
                                          <p:attrName>fill.on</p:attrName>
                                        </p:attrNameLst>
                                      </p:cBhvr>
                                      <p:to>
                                        <p:strVal val="true"/>
                                      </p:to>
                                    </p:set>
                                  </p:childTnLst>
                                </p:cTn>
                              </p:par>
                              <p:par>
                                <p:cTn id="194" presetID="19" presetClass="emph" presetSubtype="0" fill="hold" grpId="1" nodeType="withEffect">
                                  <p:stCondLst>
                                    <p:cond delay="0"/>
                                  </p:stCondLst>
                                  <p:childTnLst>
                                    <p:animClr clrSpc="rgb" dir="cw">
                                      <p:cBhvr override="childStyle">
                                        <p:cTn id="195" dur="500" fill="hold"/>
                                        <p:tgtEl>
                                          <p:spTgt spid="28"/>
                                        </p:tgtEl>
                                        <p:attrNameLst>
                                          <p:attrName>style.color</p:attrName>
                                        </p:attrNameLst>
                                      </p:cBhvr>
                                      <p:to>
                                        <a:srgbClr val="FFFF00"/>
                                      </p:to>
                                    </p:animClr>
                                    <p:animClr clrSpc="rgb" dir="cw">
                                      <p:cBhvr>
                                        <p:cTn id="196" dur="500" fill="hold"/>
                                        <p:tgtEl>
                                          <p:spTgt spid="28"/>
                                        </p:tgtEl>
                                        <p:attrNameLst>
                                          <p:attrName>fillcolor</p:attrName>
                                        </p:attrNameLst>
                                      </p:cBhvr>
                                      <p:to>
                                        <a:srgbClr val="FFFF00"/>
                                      </p:to>
                                    </p:animClr>
                                    <p:set>
                                      <p:cBhvr>
                                        <p:cTn id="197" dur="500" fill="hold"/>
                                        <p:tgtEl>
                                          <p:spTgt spid="28"/>
                                        </p:tgtEl>
                                        <p:attrNameLst>
                                          <p:attrName>fill.type</p:attrName>
                                        </p:attrNameLst>
                                      </p:cBhvr>
                                      <p:to>
                                        <p:strVal val="solid"/>
                                      </p:to>
                                    </p:set>
                                    <p:set>
                                      <p:cBhvr>
                                        <p:cTn id="198" dur="500" fill="hold"/>
                                        <p:tgtEl>
                                          <p:spTgt spid="28"/>
                                        </p:tgtEl>
                                        <p:attrNameLst>
                                          <p:attrName>fill.on</p:attrName>
                                        </p:attrNameLst>
                                      </p:cBhvr>
                                      <p:to>
                                        <p:strVal val="true"/>
                                      </p:to>
                                    </p:set>
                                  </p:childTnLst>
                                </p:cTn>
                              </p:par>
                              <p:par>
                                <p:cTn id="199" presetID="19" presetClass="emph" presetSubtype="0" fill="hold" grpId="1" nodeType="withEffect">
                                  <p:stCondLst>
                                    <p:cond delay="0"/>
                                  </p:stCondLst>
                                  <p:childTnLst>
                                    <p:animClr clrSpc="rgb" dir="cw">
                                      <p:cBhvr override="childStyle">
                                        <p:cTn id="200" dur="500" fill="hold"/>
                                        <p:tgtEl>
                                          <p:spTgt spid="32"/>
                                        </p:tgtEl>
                                        <p:attrNameLst>
                                          <p:attrName>style.color</p:attrName>
                                        </p:attrNameLst>
                                      </p:cBhvr>
                                      <p:to>
                                        <a:srgbClr val="FFFF00"/>
                                      </p:to>
                                    </p:animClr>
                                    <p:animClr clrSpc="rgb" dir="cw">
                                      <p:cBhvr>
                                        <p:cTn id="201" dur="500" fill="hold"/>
                                        <p:tgtEl>
                                          <p:spTgt spid="32"/>
                                        </p:tgtEl>
                                        <p:attrNameLst>
                                          <p:attrName>fillcolor</p:attrName>
                                        </p:attrNameLst>
                                      </p:cBhvr>
                                      <p:to>
                                        <a:srgbClr val="FFFF00"/>
                                      </p:to>
                                    </p:animClr>
                                    <p:set>
                                      <p:cBhvr>
                                        <p:cTn id="202" dur="500" fill="hold"/>
                                        <p:tgtEl>
                                          <p:spTgt spid="32"/>
                                        </p:tgtEl>
                                        <p:attrNameLst>
                                          <p:attrName>fill.type</p:attrName>
                                        </p:attrNameLst>
                                      </p:cBhvr>
                                      <p:to>
                                        <p:strVal val="solid"/>
                                      </p:to>
                                    </p:set>
                                    <p:set>
                                      <p:cBhvr>
                                        <p:cTn id="203" dur="500" fill="hold"/>
                                        <p:tgtEl>
                                          <p:spTgt spid="32"/>
                                        </p:tgtEl>
                                        <p:attrNameLst>
                                          <p:attrName>fill.on</p:attrName>
                                        </p:attrNameLst>
                                      </p:cBhvr>
                                      <p:to>
                                        <p:strVal val="true"/>
                                      </p:to>
                                    </p:set>
                                  </p:childTnLst>
                                </p:cTn>
                              </p:par>
                              <p:par>
                                <p:cTn id="204" presetID="19" presetClass="emph" presetSubtype="0" fill="hold" grpId="1" nodeType="withEffect">
                                  <p:stCondLst>
                                    <p:cond delay="0"/>
                                  </p:stCondLst>
                                  <p:childTnLst>
                                    <p:animClr clrSpc="rgb" dir="cw">
                                      <p:cBhvr override="childStyle">
                                        <p:cTn id="205" dur="500" fill="hold"/>
                                        <p:tgtEl>
                                          <p:spTgt spid="31"/>
                                        </p:tgtEl>
                                        <p:attrNameLst>
                                          <p:attrName>style.color</p:attrName>
                                        </p:attrNameLst>
                                      </p:cBhvr>
                                      <p:to>
                                        <a:srgbClr val="FFFF00"/>
                                      </p:to>
                                    </p:animClr>
                                    <p:animClr clrSpc="rgb" dir="cw">
                                      <p:cBhvr>
                                        <p:cTn id="206" dur="500" fill="hold"/>
                                        <p:tgtEl>
                                          <p:spTgt spid="31"/>
                                        </p:tgtEl>
                                        <p:attrNameLst>
                                          <p:attrName>fillcolor</p:attrName>
                                        </p:attrNameLst>
                                      </p:cBhvr>
                                      <p:to>
                                        <a:srgbClr val="FFFF00"/>
                                      </p:to>
                                    </p:animClr>
                                    <p:set>
                                      <p:cBhvr>
                                        <p:cTn id="207" dur="500" fill="hold"/>
                                        <p:tgtEl>
                                          <p:spTgt spid="31"/>
                                        </p:tgtEl>
                                        <p:attrNameLst>
                                          <p:attrName>fill.type</p:attrName>
                                        </p:attrNameLst>
                                      </p:cBhvr>
                                      <p:to>
                                        <p:strVal val="solid"/>
                                      </p:to>
                                    </p:set>
                                    <p:set>
                                      <p:cBhvr>
                                        <p:cTn id="208" dur="500" fill="hold"/>
                                        <p:tgtEl>
                                          <p:spTgt spid="31"/>
                                        </p:tgtEl>
                                        <p:attrNameLst>
                                          <p:attrName>fill.on</p:attrName>
                                        </p:attrNameLst>
                                      </p:cBhvr>
                                      <p:to>
                                        <p:strVal val="true"/>
                                      </p:to>
                                    </p:set>
                                  </p:childTnLst>
                                </p:cTn>
                              </p:par>
                              <p:par>
                                <p:cTn id="209" presetID="19" presetClass="emph" presetSubtype="0" fill="hold" grpId="1" nodeType="withEffect">
                                  <p:stCondLst>
                                    <p:cond delay="0"/>
                                  </p:stCondLst>
                                  <p:childTnLst>
                                    <p:animClr clrSpc="rgb" dir="cw">
                                      <p:cBhvr override="childStyle">
                                        <p:cTn id="210" dur="500" fill="hold"/>
                                        <p:tgtEl>
                                          <p:spTgt spid="33"/>
                                        </p:tgtEl>
                                        <p:attrNameLst>
                                          <p:attrName>style.color</p:attrName>
                                        </p:attrNameLst>
                                      </p:cBhvr>
                                      <p:to>
                                        <a:srgbClr val="FFFF00"/>
                                      </p:to>
                                    </p:animClr>
                                    <p:animClr clrSpc="rgb" dir="cw">
                                      <p:cBhvr>
                                        <p:cTn id="211" dur="500" fill="hold"/>
                                        <p:tgtEl>
                                          <p:spTgt spid="33"/>
                                        </p:tgtEl>
                                        <p:attrNameLst>
                                          <p:attrName>fillcolor</p:attrName>
                                        </p:attrNameLst>
                                      </p:cBhvr>
                                      <p:to>
                                        <a:srgbClr val="FFFF00"/>
                                      </p:to>
                                    </p:animClr>
                                    <p:set>
                                      <p:cBhvr>
                                        <p:cTn id="212" dur="500" fill="hold"/>
                                        <p:tgtEl>
                                          <p:spTgt spid="33"/>
                                        </p:tgtEl>
                                        <p:attrNameLst>
                                          <p:attrName>fill.type</p:attrName>
                                        </p:attrNameLst>
                                      </p:cBhvr>
                                      <p:to>
                                        <p:strVal val="solid"/>
                                      </p:to>
                                    </p:set>
                                    <p:set>
                                      <p:cBhvr>
                                        <p:cTn id="213" dur="500" fill="hold"/>
                                        <p:tgtEl>
                                          <p:spTgt spid="33"/>
                                        </p:tgtEl>
                                        <p:attrNameLst>
                                          <p:attrName>fill.on</p:attrName>
                                        </p:attrNameLst>
                                      </p:cBhvr>
                                      <p:to>
                                        <p:strVal val="true"/>
                                      </p:to>
                                    </p:set>
                                  </p:childTnLst>
                                </p:cTn>
                              </p:par>
                            </p:childTnLst>
                          </p:cTn>
                        </p:par>
                      </p:childTnLst>
                    </p:cTn>
                  </p:par>
                  <p:par>
                    <p:cTn id="214" fill="hold">
                      <p:stCondLst>
                        <p:cond delay="indefinite"/>
                      </p:stCondLst>
                      <p:childTnLst>
                        <p:par>
                          <p:cTn id="215" fill="hold">
                            <p:stCondLst>
                              <p:cond delay="0"/>
                            </p:stCondLst>
                            <p:childTnLst>
                              <p:par>
                                <p:cTn id="216" presetID="42" presetClass="path" presetSubtype="0" accel="50000" decel="50000" fill="hold" grpId="1" nodeType="clickEffect">
                                  <p:stCondLst>
                                    <p:cond delay="0"/>
                                  </p:stCondLst>
                                  <p:childTnLst>
                                    <p:animMotion origin="layout" path="M 2.91667E-6 4.44444E-6 L 0.07747 -0.00093 " pathEditMode="relative" rAng="0" ptsTypes="AA">
                                      <p:cBhvr>
                                        <p:cTn id="217" dur="2000" fill="hold"/>
                                        <p:tgtEl>
                                          <p:spTgt spid="10"/>
                                        </p:tgtEl>
                                        <p:attrNameLst>
                                          <p:attrName>ppt_x</p:attrName>
                                          <p:attrName>ppt_y</p:attrName>
                                        </p:attrNameLst>
                                      </p:cBhvr>
                                      <p:rCtr x="3867" y="-46"/>
                                    </p:animMotion>
                                  </p:childTnLst>
                                </p:cTn>
                              </p:par>
                            </p:childTnLst>
                          </p:cTn>
                        </p:par>
                      </p:childTnLst>
                    </p:cTn>
                  </p:par>
                  <p:par>
                    <p:cTn id="218" fill="hold">
                      <p:stCondLst>
                        <p:cond delay="indefinite"/>
                      </p:stCondLst>
                      <p:childTnLst>
                        <p:par>
                          <p:cTn id="219" fill="hold">
                            <p:stCondLst>
                              <p:cond delay="0"/>
                            </p:stCondLst>
                            <p:childTnLst>
                              <p:par>
                                <p:cTn id="220" presetID="42" presetClass="path" presetSubtype="0" accel="50000" decel="50000" fill="hold" grpId="1" nodeType="clickEffect">
                                  <p:stCondLst>
                                    <p:cond delay="0"/>
                                  </p:stCondLst>
                                  <p:childTnLst>
                                    <p:animMotion origin="layout" path="M 1.66667E-6 -7.40741E-7 L -0.02865 -0.08634 " pathEditMode="relative" rAng="0" ptsTypes="AA">
                                      <p:cBhvr>
                                        <p:cTn id="221" dur="2000" fill="hold"/>
                                        <p:tgtEl>
                                          <p:spTgt spid="12"/>
                                        </p:tgtEl>
                                        <p:attrNameLst>
                                          <p:attrName>ppt_x</p:attrName>
                                          <p:attrName>ppt_y</p:attrName>
                                        </p:attrNameLst>
                                      </p:cBhvr>
                                      <p:rCtr x="-1432" y="-4329"/>
                                    </p:animMotion>
                                  </p:childTnLst>
                                </p:cTn>
                              </p:par>
                            </p:childTnLst>
                          </p:cTn>
                        </p:par>
                      </p:childTnLst>
                    </p:cTn>
                  </p:par>
                  <p:par>
                    <p:cTn id="222" fill="hold">
                      <p:stCondLst>
                        <p:cond delay="indefinite"/>
                      </p:stCondLst>
                      <p:childTnLst>
                        <p:par>
                          <p:cTn id="223" fill="hold">
                            <p:stCondLst>
                              <p:cond delay="0"/>
                            </p:stCondLst>
                            <p:childTnLst>
                              <p:par>
                                <p:cTn id="224" presetID="1" presetClass="exit" presetSubtype="0" fill="hold" nodeType="clickEffect">
                                  <p:stCondLst>
                                    <p:cond delay="0"/>
                                  </p:stCondLst>
                                  <p:childTnLst>
                                    <p:set>
                                      <p:cBhvr>
                                        <p:cTn id="225" dur="1" fill="hold">
                                          <p:stCondLst>
                                            <p:cond delay="0"/>
                                          </p:stCondLst>
                                        </p:cTn>
                                        <p:tgtEl>
                                          <p:spTgt spid="44"/>
                                        </p:tgtEl>
                                        <p:attrNameLst>
                                          <p:attrName>style.visibility</p:attrName>
                                        </p:attrNameLst>
                                      </p:cBhvr>
                                      <p:to>
                                        <p:strVal val="hidden"/>
                                      </p:to>
                                    </p:set>
                                  </p:childTnLst>
                                </p:cTn>
                              </p:par>
                              <p:par>
                                <p:cTn id="226" presetID="1" presetClass="entr" presetSubtype="0" fill="hold" nodeType="withEffect">
                                  <p:stCondLst>
                                    <p:cond delay="0"/>
                                  </p:stCondLst>
                                  <p:childTnLst>
                                    <p:set>
                                      <p:cBhvr>
                                        <p:cTn id="227" dur="1" fill="hold">
                                          <p:stCondLst>
                                            <p:cond delay="0"/>
                                          </p:stCondLst>
                                        </p:cTn>
                                        <p:tgtEl>
                                          <p:spTgt spid="95"/>
                                        </p:tgtEl>
                                        <p:attrNameLst>
                                          <p:attrName>style.visibility</p:attrName>
                                        </p:attrNameLst>
                                      </p:cBhvr>
                                      <p:to>
                                        <p:strVal val="visible"/>
                                      </p:to>
                                    </p:set>
                                  </p:childTnLst>
                                </p:cTn>
                              </p:par>
                            </p:childTnLst>
                          </p:cTn>
                        </p:par>
                      </p:childTnLst>
                    </p:cTn>
                  </p:par>
                  <p:par>
                    <p:cTn id="228" fill="hold">
                      <p:stCondLst>
                        <p:cond delay="indefinite"/>
                      </p:stCondLst>
                      <p:childTnLst>
                        <p:par>
                          <p:cTn id="229" fill="hold">
                            <p:stCondLst>
                              <p:cond delay="0"/>
                            </p:stCondLst>
                            <p:childTnLst>
                              <p:par>
                                <p:cTn id="230" presetID="19" presetClass="emph" presetSubtype="0" fill="hold" grpId="2" nodeType="clickEffect">
                                  <p:stCondLst>
                                    <p:cond delay="0"/>
                                  </p:stCondLst>
                                  <p:childTnLst>
                                    <p:animClr clrSpc="rgb" dir="cw">
                                      <p:cBhvr override="childStyle">
                                        <p:cTn id="231" dur="500" fill="hold"/>
                                        <p:tgtEl>
                                          <p:spTgt spid="37"/>
                                        </p:tgtEl>
                                        <p:attrNameLst>
                                          <p:attrName>style.color</p:attrName>
                                        </p:attrNameLst>
                                      </p:cBhvr>
                                      <p:to>
                                        <a:srgbClr val="D35940"/>
                                      </p:to>
                                    </p:animClr>
                                    <p:animClr clrSpc="rgb" dir="cw">
                                      <p:cBhvr>
                                        <p:cTn id="232" dur="500" fill="hold"/>
                                        <p:tgtEl>
                                          <p:spTgt spid="37"/>
                                        </p:tgtEl>
                                        <p:attrNameLst>
                                          <p:attrName>fillcolor</p:attrName>
                                        </p:attrNameLst>
                                      </p:cBhvr>
                                      <p:to>
                                        <a:srgbClr val="D35940"/>
                                      </p:to>
                                    </p:animClr>
                                    <p:set>
                                      <p:cBhvr>
                                        <p:cTn id="233" dur="500" fill="hold"/>
                                        <p:tgtEl>
                                          <p:spTgt spid="37"/>
                                        </p:tgtEl>
                                        <p:attrNameLst>
                                          <p:attrName>fill.type</p:attrName>
                                        </p:attrNameLst>
                                      </p:cBhvr>
                                      <p:to>
                                        <p:strVal val="solid"/>
                                      </p:to>
                                    </p:set>
                                    <p:set>
                                      <p:cBhvr>
                                        <p:cTn id="234" dur="500" fill="hold"/>
                                        <p:tgtEl>
                                          <p:spTgt spid="37"/>
                                        </p:tgtEl>
                                        <p:attrNameLst>
                                          <p:attrName>fill.on</p:attrName>
                                        </p:attrNameLst>
                                      </p:cBhvr>
                                      <p:to>
                                        <p:strVal val="true"/>
                                      </p:to>
                                    </p:set>
                                  </p:childTnLst>
                                </p:cTn>
                              </p:par>
                              <p:par>
                                <p:cTn id="235" presetID="10" presetClass="entr" presetSubtype="0" fill="hold" grpId="1" nodeType="withEffect" nodePh="1">
                                  <p:stCondLst>
                                    <p:cond delay="0"/>
                                  </p:stCondLst>
                                  <p:endCondLst>
                                    <p:cond evt="begin" delay="0">
                                      <p:tn val="235"/>
                                    </p:cond>
                                  </p:endCondLst>
                                  <p:childTnLst>
                                    <p:set>
                                      <p:cBhvr>
                                        <p:cTn id="236" dur="1" fill="hold">
                                          <p:stCondLst>
                                            <p:cond delay="0"/>
                                          </p:stCondLst>
                                        </p:cTn>
                                        <p:tgtEl>
                                          <p:spTgt spid="3">
                                            <p:txEl>
                                              <p:pRg st="0" end="0"/>
                                            </p:txEl>
                                          </p:spTgt>
                                        </p:tgtEl>
                                        <p:attrNameLst>
                                          <p:attrName>style.visibility</p:attrName>
                                        </p:attrNameLst>
                                      </p:cBhvr>
                                      <p:to>
                                        <p:strVal val="visible"/>
                                      </p:to>
                                    </p:set>
                                    <p:animEffect transition="in" filter="fade">
                                      <p:cBhvr>
                                        <p:cTn id="237" dur="500"/>
                                        <p:tgtEl>
                                          <p:spTgt spid="3">
                                            <p:txEl>
                                              <p:pRg st="0" end="0"/>
                                            </p:txEl>
                                          </p:spTgt>
                                        </p:tgtEl>
                                      </p:cBhvr>
                                    </p:animEffect>
                                  </p:childTnLst>
                                </p:cTn>
                              </p:par>
                            </p:childTnLst>
                          </p:cTn>
                        </p:par>
                      </p:childTnLst>
                    </p:cTn>
                  </p:par>
                  <p:par>
                    <p:cTn id="238" fill="hold">
                      <p:stCondLst>
                        <p:cond delay="indefinite"/>
                      </p:stCondLst>
                      <p:childTnLst>
                        <p:par>
                          <p:cTn id="239" fill="hold">
                            <p:stCondLst>
                              <p:cond delay="0"/>
                            </p:stCondLst>
                            <p:childTnLst>
                              <p:par>
                                <p:cTn id="240" presetID="1" presetClass="exit" presetSubtype="0" fill="hold" grpId="2" nodeType="clickEffect">
                                  <p:stCondLst>
                                    <p:cond delay="0"/>
                                  </p:stCondLst>
                                  <p:childTnLst>
                                    <p:set>
                                      <p:cBhvr>
                                        <p:cTn id="241" dur="1" fill="hold">
                                          <p:stCondLst>
                                            <p:cond delay="0"/>
                                          </p:stCondLst>
                                        </p:cTn>
                                        <p:tgtEl>
                                          <p:spTgt spid="10"/>
                                        </p:tgtEl>
                                        <p:attrNameLst>
                                          <p:attrName>style.visibility</p:attrName>
                                        </p:attrNameLst>
                                      </p:cBhvr>
                                      <p:to>
                                        <p:strVal val="hidden"/>
                                      </p:to>
                                    </p:set>
                                  </p:childTnLst>
                                </p:cTn>
                              </p:par>
                              <p:par>
                                <p:cTn id="242" presetID="1" presetClass="exit" presetSubtype="0" fill="hold" grpId="2" nodeType="withEffect" nodePh="1">
                                  <p:stCondLst>
                                    <p:cond delay="0"/>
                                  </p:stCondLst>
                                  <p:endCondLst>
                                    <p:cond evt="begin" delay="0">
                                      <p:tn val="242"/>
                                    </p:cond>
                                  </p:endCondLst>
                                  <p:childTnLst>
                                    <p:set>
                                      <p:cBhvr>
                                        <p:cTn id="243" dur="1" fill="hold">
                                          <p:stCondLst>
                                            <p:cond delay="0"/>
                                          </p:stCondLst>
                                        </p:cTn>
                                        <p:tgtEl>
                                          <p:spTgt spid="3">
                                            <p:txEl>
                                              <p:pRg st="0" end="0"/>
                                            </p:txEl>
                                          </p:spTgt>
                                        </p:tgtEl>
                                        <p:attrNameLst>
                                          <p:attrName>style.visibility</p:attrName>
                                        </p:attrNameLst>
                                      </p:cBhvr>
                                      <p:to>
                                        <p:strVal val="hidden"/>
                                      </p:to>
                                    </p:set>
                                  </p:childTnLst>
                                </p:cTn>
                              </p:par>
                            </p:childTnLst>
                          </p:cTn>
                        </p:par>
                      </p:childTnLst>
                    </p:cTn>
                  </p:par>
                  <p:par>
                    <p:cTn id="244" fill="hold">
                      <p:stCondLst>
                        <p:cond delay="indefinite"/>
                      </p:stCondLst>
                      <p:childTnLst>
                        <p:par>
                          <p:cTn id="245" fill="hold">
                            <p:stCondLst>
                              <p:cond delay="0"/>
                            </p:stCondLst>
                            <p:childTnLst>
                              <p:par>
                                <p:cTn id="246" presetID="1" presetClass="entr" presetSubtype="0" fill="hold" grpId="0" nodeType="clickEffect">
                                  <p:stCondLst>
                                    <p:cond delay="0"/>
                                  </p:stCondLst>
                                  <p:childTnLst>
                                    <p:set>
                                      <p:cBhvr>
                                        <p:cTn id="247" dur="1" fill="hold">
                                          <p:stCondLst>
                                            <p:cond delay="0"/>
                                          </p:stCondLst>
                                        </p:cTn>
                                        <p:tgtEl>
                                          <p:spTgt spid="96"/>
                                        </p:tgtEl>
                                        <p:attrNameLst>
                                          <p:attrName>style.visibility</p:attrName>
                                        </p:attrNameLst>
                                      </p:cBhvr>
                                      <p:to>
                                        <p:strVal val="visible"/>
                                      </p:to>
                                    </p:set>
                                  </p:childTnLst>
                                </p:cTn>
                              </p:par>
                            </p:childTnLst>
                          </p:cTn>
                        </p:par>
                      </p:childTnLst>
                    </p:cTn>
                  </p:par>
                  <p:par>
                    <p:cTn id="248" fill="hold">
                      <p:stCondLst>
                        <p:cond delay="indefinite"/>
                      </p:stCondLst>
                      <p:childTnLst>
                        <p:par>
                          <p:cTn id="249" fill="hold">
                            <p:stCondLst>
                              <p:cond delay="0"/>
                            </p:stCondLst>
                            <p:childTnLst>
                              <p:par>
                                <p:cTn id="250" presetID="42" presetClass="path" presetSubtype="0" accel="50000" decel="50000" fill="hold" grpId="1" nodeType="clickEffect">
                                  <p:stCondLst>
                                    <p:cond delay="0"/>
                                  </p:stCondLst>
                                  <p:childTnLst>
                                    <p:animMotion origin="layout" path="M 4.79167E-6 -2.22222E-6 L -0.03581 0.03519 " pathEditMode="relative" rAng="0" ptsTypes="AA">
                                      <p:cBhvr>
                                        <p:cTn id="251" dur="2000" fill="hold"/>
                                        <p:tgtEl>
                                          <p:spTgt spid="96"/>
                                        </p:tgtEl>
                                        <p:attrNameLst>
                                          <p:attrName>ppt_x</p:attrName>
                                          <p:attrName>ppt_y</p:attrName>
                                        </p:attrNameLst>
                                      </p:cBhvr>
                                      <p:rCtr x="-1797"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3" grpId="2" build="p"/>
      <p:bldP spid="10" grpId="0" animBg="1"/>
      <p:bldP spid="10" grpId="1" animBg="1"/>
      <p:bldP spid="10" grpId="2" animBg="1"/>
      <p:bldP spid="12" grpId="0" animBg="1"/>
      <p:bldP spid="12"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7" grpId="2" animBg="1"/>
      <p:bldP spid="40" grpId="0" animBg="1"/>
      <p:bldP spid="40" grpId="1" animBg="1"/>
      <p:bldP spid="41" grpId="0" animBg="1"/>
      <p:bldP spid="41" grpId="1" animBg="1"/>
      <p:bldP spid="42" grpId="0" animBg="1"/>
      <p:bldP spid="42" grpId="1" animBg="1"/>
      <p:bldP spid="96" grpId="0" animBg="1"/>
      <p:bldP spid="96" grpId="1"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TARGET APPLICATION</a:t>
            </a:r>
          </a:p>
        </p:txBody>
      </p:sp>
      <p:sp>
        <p:nvSpPr>
          <p:cNvPr id="3" name="Content Placeholder 2"/>
          <p:cNvSpPr>
            <a:spLocks noGrp="1"/>
          </p:cNvSpPr>
          <p:nvPr>
            <p:ph idx="1"/>
          </p:nvPr>
        </p:nvSpPr>
        <p:spPr/>
        <p:txBody>
          <a:bodyPr/>
          <a:lstStyle/>
          <a:p>
            <a:r>
              <a:rPr lang="en-US" dirty="0"/>
              <a:t>Applying the k-means clustering on the image retrieval is a daunting task as there will large number data that has to be clustered.  </a:t>
            </a:r>
          </a:p>
          <a:p>
            <a:r>
              <a:rPr lang="en-US" dirty="0"/>
              <a:t>So it might be beneficial to parallelize the k-means which might reduce the amount of time required in retrieving the data for image </a:t>
            </a:r>
            <a:r>
              <a:rPr lang="en-US" dirty="0" err="1"/>
              <a:t>retrival</a:t>
            </a:r>
            <a:r>
              <a:rPr lang="en-US" dirty="0"/>
              <a:t>.</a:t>
            </a:r>
          </a:p>
          <a:p>
            <a:r>
              <a:rPr lang="en-US" dirty="0"/>
              <a:t>All the data are in number arranged in the form of vector. </a:t>
            </a:r>
          </a:p>
        </p:txBody>
      </p:sp>
    </p:spTree>
    <p:extLst>
      <p:ext uri="{BB962C8B-B14F-4D97-AF65-F5344CB8AC3E}">
        <p14:creationId xmlns:p14="http://schemas.microsoft.com/office/powerpoint/2010/main" val="3679726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Project objective</a:t>
            </a:r>
          </a:p>
        </p:txBody>
      </p:sp>
      <p:sp>
        <p:nvSpPr>
          <p:cNvPr id="3" name="Content Placeholder 2"/>
          <p:cNvSpPr>
            <a:spLocks noGrp="1"/>
          </p:cNvSpPr>
          <p:nvPr>
            <p:ph idx="1"/>
          </p:nvPr>
        </p:nvSpPr>
        <p:spPr/>
        <p:txBody>
          <a:bodyPr/>
          <a:lstStyle/>
          <a:p>
            <a:r>
              <a:rPr lang="en-IN" dirty="0"/>
              <a:t>Our objective is to</a:t>
            </a:r>
          </a:p>
          <a:p>
            <a:pPr lvl="1"/>
            <a:r>
              <a:rPr lang="en-IN" dirty="0"/>
              <a:t>Understand the use and implementation of two algorithms</a:t>
            </a:r>
          </a:p>
          <a:p>
            <a:pPr lvl="2"/>
            <a:r>
              <a:rPr lang="en-IN" dirty="0"/>
              <a:t>Classification – Naïve Bayesian</a:t>
            </a:r>
          </a:p>
          <a:p>
            <a:pPr lvl="2"/>
            <a:r>
              <a:rPr lang="en-IN" dirty="0"/>
              <a:t>Clustering – K-means</a:t>
            </a:r>
          </a:p>
          <a:p>
            <a:pPr lvl="1"/>
            <a:r>
              <a:rPr lang="en-IN" dirty="0"/>
              <a:t>Implement two versions of the aforementioned algorithms </a:t>
            </a:r>
          </a:p>
          <a:p>
            <a:pPr lvl="2"/>
            <a:r>
              <a:rPr lang="en-IN" dirty="0"/>
              <a:t>Serial Implementation – C++</a:t>
            </a:r>
          </a:p>
          <a:p>
            <a:pPr lvl="2"/>
            <a:r>
              <a:rPr lang="en-IN" dirty="0"/>
              <a:t>Parallel Implementation – C++, </a:t>
            </a:r>
            <a:r>
              <a:rPr lang="en-IN" dirty="0" err="1"/>
              <a:t>OpenMP</a:t>
            </a:r>
            <a:endParaRPr lang="en-IN" dirty="0"/>
          </a:p>
          <a:p>
            <a:pPr lvl="1"/>
            <a:r>
              <a:rPr lang="en-IN" dirty="0"/>
              <a:t>Evaluate the performance of the implementations and identify ways to improve them</a:t>
            </a:r>
          </a:p>
          <a:p>
            <a:pPr marL="914400" lvl="2" indent="0">
              <a:buNone/>
            </a:pPr>
            <a:endParaRPr lang="en-IN" dirty="0"/>
          </a:p>
        </p:txBody>
      </p:sp>
    </p:spTree>
    <p:extLst>
      <p:ext uri="{BB962C8B-B14F-4D97-AF65-F5344CB8AC3E}">
        <p14:creationId xmlns:p14="http://schemas.microsoft.com/office/powerpoint/2010/main" val="15098810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Conclusion</a:t>
            </a:r>
          </a:p>
        </p:txBody>
      </p:sp>
      <p:sp>
        <p:nvSpPr>
          <p:cNvPr id="3" name="Content Placeholder 2"/>
          <p:cNvSpPr>
            <a:spLocks noGrp="1"/>
          </p:cNvSpPr>
          <p:nvPr>
            <p:ph idx="1"/>
          </p:nvPr>
        </p:nvSpPr>
        <p:spPr/>
        <p:txBody>
          <a:bodyPr/>
          <a:lstStyle/>
          <a:p>
            <a:r>
              <a:rPr lang="en-IN" dirty="0"/>
              <a:t>Machine learning is everywhere</a:t>
            </a:r>
          </a:p>
          <a:p>
            <a:r>
              <a:rPr lang="en-IN" dirty="0"/>
              <a:t>Everyone is trying to deal with large volume and velocity of data</a:t>
            </a:r>
          </a:p>
          <a:p>
            <a:r>
              <a:rPr lang="en-IN" dirty="0"/>
              <a:t>We intend to target the later for two algorithms</a:t>
            </a:r>
          </a:p>
          <a:p>
            <a:pPr lvl="1"/>
            <a:r>
              <a:rPr lang="en-IN" dirty="0"/>
              <a:t>Naïve Bayesian</a:t>
            </a:r>
          </a:p>
          <a:p>
            <a:pPr lvl="1"/>
            <a:r>
              <a:rPr lang="en-IN" dirty="0"/>
              <a:t>K-means</a:t>
            </a:r>
          </a:p>
          <a:p>
            <a:r>
              <a:rPr lang="en-IN" dirty="0"/>
              <a:t>We intend to make use of C++ and </a:t>
            </a:r>
            <a:r>
              <a:rPr lang="en-IN" dirty="0" err="1"/>
              <a:t>OpenMP</a:t>
            </a:r>
            <a:r>
              <a:rPr lang="en-IN" dirty="0"/>
              <a:t> </a:t>
            </a:r>
          </a:p>
        </p:txBody>
      </p:sp>
    </p:spTree>
    <p:extLst>
      <p:ext uri="{BB962C8B-B14F-4D97-AF65-F5344CB8AC3E}">
        <p14:creationId xmlns:p14="http://schemas.microsoft.com/office/powerpoint/2010/main" val="19218845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 </a:t>
            </a:r>
          </a:p>
        </p:txBody>
      </p:sp>
      <p:sp>
        <p:nvSpPr>
          <p:cNvPr id="3" name="Content Placeholder 2"/>
          <p:cNvSpPr>
            <a:spLocks noGrp="1"/>
          </p:cNvSpPr>
          <p:nvPr>
            <p:ph idx="1"/>
          </p:nvPr>
        </p:nvSpPr>
        <p:spPr>
          <a:xfrm>
            <a:off x="1141412" y="1913641"/>
            <a:ext cx="9905999" cy="4128940"/>
          </a:xfrm>
        </p:spPr>
        <p:txBody>
          <a:bodyPr>
            <a:normAutofit fontScale="62500" lnSpcReduction="20000"/>
          </a:bodyPr>
          <a:lstStyle/>
          <a:p>
            <a:r>
              <a:rPr lang="en-US" dirty="0"/>
              <a:t>Tapas </a:t>
            </a:r>
            <a:r>
              <a:rPr lang="en-US" dirty="0" err="1"/>
              <a:t>Kanungo</a:t>
            </a:r>
            <a:r>
              <a:rPr lang="en-US" dirty="0"/>
              <a:t>, David M. Mount, Nathan S. Netanyahu, Christine D. </a:t>
            </a:r>
            <a:r>
              <a:rPr lang="en-US" dirty="0" err="1"/>
              <a:t>Piatko</a:t>
            </a:r>
            <a:r>
              <a:rPr lang="en-US" dirty="0"/>
              <a:t>, Ruth Silverman, and Angela Y. Wu. 2002. An Efficient k-Means Clustering Algorithm: Analysis and Implementation. </a:t>
            </a:r>
            <a:r>
              <a:rPr lang="en-US" i="1" dirty="0"/>
              <a:t>IEEE Trans. Pattern Anal. Mach. </a:t>
            </a:r>
            <a:r>
              <a:rPr lang="en-US" i="1" dirty="0" err="1"/>
              <a:t>Intell</a:t>
            </a:r>
            <a:r>
              <a:rPr lang="en-US" dirty="0"/>
              <a:t>. 24, 7 (July 2002), 881-892.</a:t>
            </a:r>
          </a:p>
          <a:p>
            <a:r>
              <a:rPr lang="en-US" dirty="0"/>
              <a:t>V. D. </a:t>
            </a:r>
            <a:r>
              <a:rPr lang="en-US" dirty="0" err="1"/>
              <a:t>Katkar</a:t>
            </a:r>
            <a:r>
              <a:rPr lang="en-US" dirty="0"/>
              <a:t> and S. V. Kulkarni, "Experiments on detection of Denial of Service attacks using Naive Bayesian classifier," </a:t>
            </a:r>
            <a:r>
              <a:rPr lang="en-US" i="1" dirty="0"/>
              <a:t>Green Computing, Communication and Conservation of Energy (ICGCE), 2013 International Conference on</a:t>
            </a:r>
            <a:r>
              <a:rPr lang="en-US" dirty="0"/>
              <a:t>, Chennai, 2013, pp. 725-730.</a:t>
            </a:r>
          </a:p>
          <a:p>
            <a:r>
              <a:rPr lang="en-US" dirty="0"/>
              <a:t>https://www.cs.utexas.edu/~kuipers/readings/Alsabti-hpdm-98.pdf</a:t>
            </a:r>
          </a:p>
          <a:p>
            <a:r>
              <a:rPr lang="en-US" dirty="0"/>
              <a:t>http://machinelearningmastery.com/supervised-and-unsupervised-machine-learning-algorithms/</a:t>
            </a:r>
          </a:p>
          <a:p>
            <a:r>
              <a:rPr lang="en-US" dirty="0"/>
              <a:t>https://en.wikipedia.org/wiki/Unsupervised_learning</a:t>
            </a:r>
          </a:p>
          <a:p>
            <a:r>
              <a:rPr lang="en-US" dirty="0"/>
              <a:t>https://www.quora.com/What-is-the-difference-between-supervised-and-unsupervised-learning-algorithms</a:t>
            </a:r>
          </a:p>
          <a:p>
            <a:r>
              <a:rPr lang="en-US" dirty="0"/>
              <a:t>http://www.met.edu/Institutes/ICS/NCNHIT/papers/39.pdf</a:t>
            </a:r>
          </a:p>
          <a:p>
            <a:r>
              <a:rPr lang="en-US" dirty="0"/>
              <a:t>http://www.saedsayad.com/clustering_hierarchical.htm</a:t>
            </a:r>
          </a:p>
          <a:p>
            <a:r>
              <a:rPr lang="en-US" dirty="0"/>
              <a:t>http://www.ai-junkie.com/ann/som/som1.html</a:t>
            </a:r>
          </a:p>
          <a:p>
            <a:endParaRPr lang="en-US" dirty="0"/>
          </a:p>
          <a:p>
            <a:endParaRPr lang="en-US" dirty="0"/>
          </a:p>
          <a:p>
            <a:endParaRPr lang="en-US" dirty="0"/>
          </a:p>
        </p:txBody>
      </p:sp>
    </p:spTree>
    <p:extLst>
      <p:ext uri="{BB962C8B-B14F-4D97-AF65-F5344CB8AC3E}">
        <p14:creationId xmlns:p14="http://schemas.microsoft.com/office/powerpoint/2010/main" val="35882871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quickmeme.com/img/31/3182781d07db4c2024894ca56ac3dfaeaed9d7c657139cc3499c662644f18c0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1999"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737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 is machine learning?</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39467612"/>
              </p:ext>
            </p:extLst>
          </p:nvPr>
        </p:nvGraphicFramePr>
        <p:xfrm>
          <a:off x="1141413" y="2249488"/>
          <a:ext cx="9906000" cy="3541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8126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26" name="Picture 2" descr="https://cdn-img-3.wanelo.com/p/be8/d5f/560/d1be3c471b2956f3bad5eb5/x354-q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6513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 is machine learning?</a:t>
            </a:r>
          </a:p>
        </p:txBody>
      </p:sp>
      <p:sp>
        <p:nvSpPr>
          <p:cNvPr id="3" name="Content Placeholder 2"/>
          <p:cNvSpPr>
            <a:spLocks noGrp="1"/>
          </p:cNvSpPr>
          <p:nvPr>
            <p:ph idx="1"/>
          </p:nvPr>
        </p:nvSpPr>
        <p:spPr/>
        <p:txBody>
          <a:bodyPr/>
          <a:lstStyle/>
          <a:p>
            <a:r>
              <a:rPr lang="en-IN" dirty="0"/>
              <a:t>Sounds simple right?</a:t>
            </a:r>
          </a:p>
          <a:p>
            <a:pPr lvl="1"/>
            <a:r>
              <a:rPr lang="en-IN" dirty="0"/>
              <a:t>Some of it is as simple as that…</a:t>
            </a:r>
          </a:p>
          <a:p>
            <a:pPr lvl="1"/>
            <a:r>
              <a:rPr lang="en-IN" dirty="0"/>
              <a:t>Rest of it…. NOT SO MUCH! </a:t>
            </a:r>
          </a:p>
        </p:txBody>
      </p:sp>
    </p:spTree>
    <p:extLst>
      <p:ext uri="{BB962C8B-B14F-4D97-AF65-F5344CB8AC3E}">
        <p14:creationId xmlns:p14="http://schemas.microsoft.com/office/powerpoint/2010/main" val="38224600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1700</TotalTime>
  <Words>1744</Words>
  <Application>Microsoft Office PowerPoint</Application>
  <PresentationFormat>Widescreen</PresentationFormat>
  <Paragraphs>543</Paragraphs>
  <Slides>80</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80</vt:i4>
      </vt:variant>
    </vt:vector>
  </HeadingPairs>
  <TitlesOfParts>
    <vt:vector size="87" baseType="lpstr">
      <vt:lpstr>Arial</vt:lpstr>
      <vt:lpstr>Calibri</vt:lpstr>
      <vt:lpstr>Cambria Math</vt:lpstr>
      <vt:lpstr>Times New Roman</vt:lpstr>
      <vt:lpstr>Trebuchet MS</vt:lpstr>
      <vt:lpstr>Tw Cen MT</vt:lpstr>
      <vt:lpstr>Circuit</vt:lpstr>
      <vt:lpstr>Exploration of parallel implementation of Machine Learning algorithms for shared memory architecture</vt:lpstr>
      <vt:lpstr>Content</vt:lpstr>
      <vt:lpstr>C</vt:lpstr>
      <vt:lpstr>Prologue</vt:lpstr>
      <vt:lpstr>Prologue</vt:lpstr>
      <vt:lpstr>Prologue</vt:lpstr>
      <vt:lpstr>PowerPoint Presentation</vt:lpstr>
      <vt:lpstr>What is machine learning?</vt:lpstr>
      <vt:lpstr>What is machine learning?</vt:lpstr>
      <vt:lpstr>Where does machine learning fit into our world?</vt:lpstr>
      <vt:lpstr>What are some applications of Machine Learning?</vt:lpstr>
      <vt:lpstr>How is machine learning dealing with large volume and velocity of data?</vt:lpstr>
      <vt:lpstr>Why use parallel programming?</vt:lpstr>
      <vt:lpstr>Why shared memory instead of distributed?</vt:lpstr>
      <vt:lpstr>PowerPoint Presentation</vt:lpstr>
      <vt:lpstr>Supervised Machine learning</vt:lpstr>
      <vt:lpstr>Supervised Machine learning</vt:lpstr>
      <vt:lpstr>Supervised learning - Classification</vt:lpstr>
      <vt:lpstr>Supervised learning - Regression</vt:lpstr>
      <vt:lpstr>For this project we will be focusing on the classification problem</vt:lpstr>
      <vt:lpstr>Classification Algorithms</vt:lpstr>
      <vt:lpstr>Since we cannot do everything, we will focus on the Naïve Bayesian classifier!</vt:lpstr>
      <vt:lpstr>Naïve Bayesian Classifier</vt:lpstr>
      <vt:lpstr>Naïve Bayesian Classifier</vt:lpstr>
      <vt:lpstr>Naïve Bayesian Classifier</vt:lpstr>
      <vt:lpstr>PowerPoint Presentation</vt:lpstr>
      <vt:lpstr>Naïve Bayesian Example of Learning Phase</vt:lpstr>
      <vt:lpstr>Naïve Bayesian Example of Learning Phase</vt:lpstr>
      <vt:lpstr>Naïve Bayesian Example of Learning Phase</vt:lpstr>
      <vt:lpstr>Naïve Bayesian Example of Learning Phase</vt:lpstr>
      <vt:lpstr>Naïve Bayesian Example of Learning Phase</vt:lpstr>
      <vt:lpstr>Naïve Bayesian Example of Learning Phase Frequency counts</vt:lpstr>
      <vt:lpstr>Naïve Bayesian Example of Learning Phase Probabilities</vt:lpstr>
      <vt:lpstr>Now that we have those calculated…</vt:lpstr>
      <vt:lpstr>Naïve Bayesian Example of testing Phase</vt:lpstr>
      <vt:lpstr>Naïve Bayesian Example of testing Phase</vt:lpstr>
      <vt:lpstr>Problems with the naïve assumption?</vt:lpstr>
      <vt:lpstr>Like these two depend on each other to stay “Trending”</vt:lpstr>
      <vt:lpstr>Problems with the naïve assumption?</vt:lpstr>
      <vt:lpstr>PowerPoint Presentation</vt:lpstr>
      <vt:lpstr>Problems with the naïve assumption?</vt:lpstr>
      <vt:lpstr>PowerPoint Presentation</vt:lpstr>
      <vt:lpstr>Will we focus on solutions for these issues?</vt:lpstr>
      <vt:lpstr>PowerPoint Presentation</vt:lpstr>
      <vt:lpstr>… we won’t.</vt:lpstr>
      <vt:lpstr>For this project, we will try to implement a serial and a MIMD/SPMD version of the naïve Bayesian classifier</vt:lpstr>
      <vt:lpstr>Why naïve Bayesian?</vt:lpstr>
      <vt:lpstr>Target application</vt:lpstr>
      <vt:lpstr>PowerPoint Presentation</vt:lpstr>
      <vt:lpstr>    UNSUPERVISED LEARNING</vt:lpstr>
      <vt:lpstr>UNSUPERVISED LEARNING</vt:lpstr>
      <vt:lpstr>UNSUPERVISED LEARNING</vt:lpstr>
      <vt:lpstr>        Examples Of Unsupervised Learning</vt:lpstr>
      <vt:lpstr>1. Group of Unlabeled Cars</vt:lpstr>
      <vt:lpstr>2. NEWS.GOOGLE.COM</vt:lpstr>
      <vt:lpstr>APPLICATIONS OF THE UNSUPERVISED LEARNING</vt:lpstr>
      <vt:lpstr>TYPES OF UNSUPERVISED LEARNING</vt:lpstr>
      <vt:lpstr>    CLUSTERING</vt:lpstr>
      <vt:lpstr>CLUSTERING</vt:lpstr>
      <vt:lpstr>                 Examples Of CLUSTERING</vt:lpstr>
      <vt:lpstr>PowerPoint Presentation</vt:lpstr>
      <vt:lpstr>PowerPoint Presentation</vt:lpstr>
      <vt:lpstr>OTHER EXAMPLES OF CLUSTERING</vt:lpstr>
      <vt:lpstr>APPLICATION OF CLUSTERING</vt:lpstr>
      <vt:lpstr>TYPES OF CLUSTERING</vt:lpstr>
      <vt:lpstr>HIERARCHICAL CLUSTERING</vt:lpstr>
      <vt:lpstr>PowerPoint Presentation</vt:lpstr>
      <vt:lpstr>TYPES OF HIERARCHICAL CLUSTERING</vt:lpstr>
      <vt:lpstr>PARTITIONAL CLUSTERING</vt:lpstr>
      <vt:lpstr>EXAMPLES OF PARTITIONAL CLUSTERING</vt:lpstr>
      <vt:lpstr>TYPES OF PARTITIONAL CLUSTERING</vt:lpstr>
      <vt:lpstr>K-MEANS CLUSTERING ALGORITHM</vt:lpstr>
      <vt:lpstr>K-MEANS CLUSTERING ALGORITHM</vt:lpstr>
      <vt:lpstr>K-MEANS CLUSTERING EXAMPLE</vt:lpstr>
      <vt:lpstr>TARGET APPLICATION</vt:lpstr>
      <vt:lpstr>Project objective</vt:lpstr>
      <vt:lpstr>Conclusion</vt:lpstr>
      <vt:lpstr>References: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Siddhant Kulkarni</dc:creator>
  <cp:lastModifiedBy>Siddhant Kulkarni</cp:lastModifiedBy>
  <cp:revision>45</cp:revision>
  <dcterms:created xsi:type="dcterms:W3CDTF">2016-10-29T21:51:41Z</dcterms:created>
  <dcterms:modified xsi:type="dcterms:W3CDTF">2016-11-03T15:54:18Z</dcterms:modified>
</cp:coreProperties>
</file>